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89" r:id="rId2"/>
    <p:sldId id="327" r:id="rId3"/>
    <p:sldId id="328" r:id="rId4"/>
    <p:sldId id="326" r:id="rId5"/>
    <p:sldId id="280" r:id="rId6"/>
    <p:sldId id="281" r:id="rId7"/>
    <p:sldId id="259" r:id="rId8"/>
    <p:sldId id="324" r:id="rId9"/>
    <p:sldId id="309" r:id="rId10"/>
    <p:sldId id="310" r:id="rId11"/>
    <p:sldId id="307" r:id="rId12"/>
    <p:sldId id="311" r:id="rId13"/>
    <p:sldId id="313" r:id="rId14"/>
    <p:sldId id="314" r:id="rId15"/>
    <p:sldId id="315" r:id="rId16"/>
    <p:sldId id="316" r:id="rId17"/>
    <p:sldId id="317" r:id="rId18"/>
    <p:sldId id="318" r:id="rId19"/>
    <p:sldId id="319" r:id="rId20"/>
    <p:sldId id="320" r:id="rId21"/>
    <p:sldId id="322" r:id="rId22"/>
    <p:sldId id="323" r:id="rId23"/>
    <p:sldId id="294"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33E"/>
    <a:srgbClr val="FFFF99"/>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BD77D-882A-4F2F-ACEA-13F44D2468E8}" v="1" dt="2021-08-17T18:45:25.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3792" autoAdjust="0"/>
  </p:normalViewPr>
  <p:slideViewPr>
    <p:cSldViewPr>
      <p:cViewPr varScale="1">
        <p:scale>
          <a:sx n="85" d="100"/>
          <a:sy n="85" d="100"/>
        </p:scale>
        <p:origin x="520" y="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ha Corning" userId="e89d06a0-9b99-4a96-88c0-55e99931b0cd" providerId="ADAL" clId="{910BD77D-882A-4F2F-ACEA-13F44D2468E8}"/>
    <pc:docChg chg="modSld">
      <pc:chgData name="Madiha Corning" userId="e89d06a0-9b99-4a96-88c0-55e99931b0cd" providerId="ADAL" clId="{910BD77D-882A-4F2F-ACEA-13F44D2468E8}" dt="2021-08-17T19:04:06.909" v="30" actId="115"/>
      <pc:docMkLst>
        <pc:docMk/>
      </pc:docMkLst>
      <pc:sldChg chg="modSp mod">
        <pc:chgData name="Madiha Corning" userId="e89d06a0-9b99-4a96-88c0-55e99931b0cd" providerId="ADAL" clId="{910BD77D-882A-4F2F-ACEA-13F44D2468E8}" dt="2021-08-17T19:04:06.909" v="30" actId="115"/>
        <pc:sldMkLst>
          <pc:docMk/>
          <pc:sldMk cId="596410702" sldId="310"/>
        </pc:sldMkLst>
        <pc:spChg chg="mod">
          <ac:chgData name="Madiha Corning" userId="e89d06a0-9b99-4a96-88c0-55e99931b0cd" providerId="ADAL" clId="{910BD77D-882A-4F2F-ACEA-13F44D2468E8}" dt="2021-08-17T19:04:06.909" v="30" actId="115"/>
          <ac:spMkLst>
            <pc:docMk/>
            <pc:sldMk cId="596410702" sldId="310"/>
            <ac:spMk id="2" creationId="{B6A12324-58C1-4CC5-BB54-FB699C535563}"/>
          </ac:spMkLst>
        </pc:spChg>
      </pc:sldChg>
      <pc:sldChg chg="modSp mod">
        <pc:chgData name="Madiha Corning" userId="e89d06a0-9b99-4a96-88c0-55e99931b0cd" providerId="ADAL" clId="{910BD77D-882A-4F2F-ACEA-13F44D2468E8}" dt="2021-08-17T18:51:28.820" v="20" actId="20577"/>
        <pc:sldMkLst>
          <pc:docMk/>
          <pc:sldMk cId="3753071598" sldId="316"/>
        </pc:sldMkLst>
        <pc:spChg chg="mod">
          <ac:chgData name="Madiha Corning" userId="e89d06a0-9b99-4a96-88c0-55e99931b0cd" providerId="ADAL" clId="{910BD77D-882A-4F2F-ACEA-13F44D2468E8}" dt="2021-08-17T18:51:28.820" v="20" actId="20577"/>
          <ac:spMkLst>
            <pc:docMk/>
            <pc:sldMk cId="3753071598" sldId="316"/>
            <ac:spMk id="2" creationId="{B6A12324-58C1-4CC5-BB54-FB699C5355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5456"/>
          </a:xfrm>
          <a:prstGeom prst="rect">
            <a:avLst/>
          </a:prstGeom>
        </p:spPr>
        <p:txBody>
          <a:bodyPr vert="horz" lIns="91861" tIns="45930" rIns="91861" bIns="4593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1" cy="465456"/>
          </a:xfrm>
          <a:prstGeom prst="rect">
            <a:avLst/>
          </a:prstGeom>
        </p:spPr>
        <p:txBody>
          <a:bodyPr vert="horz" lIns="91861" tIns="45930" rIns="91861" bIns="45930" rtlCol="0"/>
          <a:lstStyle>
            <a:lvl1pPr algn="r">
              <a:defRPr sz="1200"/>
            </a:lvl1pPr>
          </a:lstStyle>
          <a:p>
            <a:fld id="{6BD71B6E-C71F-4227-8F40-BA10701A97A8}" type="datetimeFigureOut">
              <a:rPr lang="en-US" smtClean="0"/>
              <a:t>9/12/2021</a:t>
            </a:fld>
            <a:endParaRPr lang="en-US" dirty="0"/>
          </a:p>
        </p:txBody>
      </p:sp>
      <p:sp>
        <p:nvSpPr>
          <p:cNvPr id="4" name="Footer Placeholder 3"/>
          <p:cNvSpPr>
            <a:spLocks noGrp="1"/>
          </p:cNvSpPr>
          <p:nvPr>
            <p:ph type="ftr" sz="quarter" idx="2"/>
          </p:nvPr>
        </p:nvSpPr>
        <p:spPr>
          <a:xfrm>
            <a:off x="0" y="8829355"/>
            <a:ext cx="3037841" cy="465456"/>
          </a:xfrm>
          <a:prstGeom prst="rect">
            <a:avLst/>
          </a:prstGeom>
        </p:spPr>
        <p:txBody>
          <a:bodyPr vert="horz" lIns="91861" tIns="45930" rIns="91861" bIns="459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355"/>
            <a:ext cx="3037841" cy="465456"/>
          </a:xfrm>
          <a:prstGeom prst="rect">
            <a:avLst/>
          </a:prstGeom>
        </p:spPr>
        <p:txBody>
          <a:bodyPr vert="horz" lIns="91861" tIns="45930" rIns="91861" bIns="45930" rtlCol="0" anchor="b"/>
          <a:lstStyle>
            <a:lvl1pPr algn="r">
              <a:defRPr sz="1200"/>
            </a:lvl1pPr>
          </a:lstStyle>
          <a:p>
            <a:fld id="{E0B21E21-EB68-4AB5-9E0A-06391D0AF52C}" type="slidenum">
              <a:rPr lang="en-US" smtClean="0"/>
              <a:t>‹#›</a:t>
            </a:fld>
            <a:endParaRPr lang="en-US" dirty="0"/>
          </a:p>
        </p:txBody>
      </p:sp>
    </p:spTree>
    <p:extLst>
      <p:ext uri="{BB962C8B-B14F-4D97-AF65-F5344CB8AC3E}">
        <p14:creationId xmlns:p14="http://schemas.microsoft.com/office/powerpoint/2010/main" val="521998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5300"/>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3970971" y="1"/>
            <a:ext cx="3037841" cy="465300"/>
          </a:xfrm>
          <a:prstGeom prst="rect">
            <a:avLst/>
          </a:prstGeom>
        </p:spPr>
        <p:txBody>
          <a:bodyPr vert="horz" lIns="91861" tIns="45930" rIns="91861" bIns="45930" rtlCol="0"/>
          <a:lstStyle>
            <a:lvl1pPr algn="r">
              <a:defRPr sz="1200"/>
            </a:lvl1pPr>
          </a:lstStyle>
          <a:p>
            <a:fld id="{0F2E5B49-2AB9-481F-9A7B-8E3805A69146}" type="datetimeFigureOut">
              <a:rPr lang="en-US" smtClean="0"/>
              <a:t>9/12/2021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701041" y="4473913"/>
            <a:ext cx="5608320" cy="3660038"/>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01"/>
            <a:ext cx="3037841" cy="465299"/>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970971" y="8831101"/>
            <a:ext cx="3037841" cy="465299"/>
          </a:xfrm>
          <a:prstGeom prst="rect">
            <a:avLst/>
          </a:prstGeom>
        </p:spPr>
        <p:txBody>
          <a:bodyPr vert="horz" lIns="91861" tIns="45930" rIns="91861" bIns="45930" rtlCol="0" anchor="b"/>
          <a:lstStyle>
            <a:lvl1pPr algn="r">
              <a:defRPr sz="1200"/>
            </a:lvl1pPr>
          </a:lstStyle>
          <a:p>
            <a:fld id="{C9A78909-B42A-4B90-9568-2A846AA5C86D}" type="slidenum">
              <a:rPr lang="en-US" smtClean="0"/>
              <a:t>‹#›</a:t>
            </a:fld>
            <a:endParaRPr lang="en-US"/>
          </a:p>
        </p:txBody>
      </p:sp>
    </p:spTree>
    <p:extLst>
      <p:ext uri="{BB962C8B-B14F-4D97-AF65-F5344CB8AC3E}">
        <p14:creationId xmlns:p14="http://schemas.microsoft.com/office/powerpoint/2010/main" val="323617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C9A78909-B42A-4B90-9568-2A846AA5C86D}" type="slidenum">
              <a:rPr lang="en-US" smtClean="0"/>
              <a:t>2</a:t>
            </a:fld>
            <a:endParaRPr lang="en-US"/>
          </a:p>
        </p:txBody>
      </p:sp>
    </p:spTree>
    <p:extLst>
      <p:ext uri="{BB962C8B-B14F-4D97-AF65-F5344CB8AC3E}">
        <p14:creationId xmlns:p14="http://schemas.microsoft.com/office/powerpoint/2010/main" val="18678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address the excessive gesture rule as well? Sarah </a:t>
            </a:r>
          </a:p>
        </p:txBody>
      </p:sp>
      <p:sp>
        <p:nvSpPr>
          <p:cNvPr id="4" name="Slide Number Placeholder 3"/>
          <p:cNvSpPr>
            <a:spLocks noGrp="1"/>
          </p:cNvSpPr>
          <p:nvPr>
            <p:ph type="sldNum" sz="quarter" idx="10"/>
          </p:nvPr>
        </p:nvSpPr>
        <p:spPr/>
        <p:txBody>
          <a:bodyPr/>
          <a:lstStyle/>
          <a:p>
            <a:fld id="{2B9C355D-726B-4F4C-8D0D-01888640B438}" type="slidenum">
              <a:rPr lang="en-US" smtClean="0"/>
              <a:t>11</a:t>
            </a:fld>
            <a:endParaRPr lang="en-US"/>
          </a:p>
        </p:txBody>
      </p:sp>
    </p:spTree>
    <p:extLst>
      <p:ext uri="{BB962C8B-B14F-4D97-AF65-F5344CB8AC3E}">
        <p14:creationId xmlns:p14="http://schemas.microsoft.com/office/powerpoint/2010/main" val="372793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coming for next season. Just use as an example- input NYSPHSAA once received- 8/16 new UCA score sheets added- MADIHA- Changes to Game Day Situation as well as Execution of stunt/tumbling instead of “skills” </a:t>
            </a:r>
          </a:p>
        </p:txBody>
      </p:sp>
      <p:sp>
        <p:nvSpPr>
          <p:cNvPr id="4" name="Slide Number Placeholder 3"/>
          <p:cNvSpPr>
            <a:spLocks noGrp="1"/>
          </p:cNvSpPr>
          <p:nvPr>
            <p:ph type="sldNum" sz="quarter" idx="10"/>
          </p:nvPr>
        </p:nvSpPr>
        <p:spPr/>
        <p:txBody>
          <a:bodyPr/>
          <a:lstStyle/>
          <a:p>
            <a:fld id="{2B9C355D-726B-4F4C-8D0D-01888640B438}" type="slidenum">
              <a:rPr lang="en-US" smtClean="0"/>
              <a:t>12</a:t>
            </a:fld>
            <a:endParaRPr lang="en-US"/>
          </a:p>
        </p:txBody>
      </p:sp>
    </p:spTree>
    <p:extLst>
      <p:ext uri="{BB962C8B-B14F-4D97-AF65-F5344CB8AC3E}">
        <p14:creationId xmlns:p14="http://schemas.microsoft.com/office/powerpoint/2010/main" val="111535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fld id="{2B9C355D-726B-4F4C-8D0D-01888640B438}" type="slidenum">
              <a:rPr lang="en-US" smtClean="0"/>
              <a:t>13</a:t>
            </a:fld>
            <a:endParaRPr lang="en-US"/>
          </a:p>
        </p:txBody>
      </p:sp>
    </p:spTree>
    <p:extLst>
      <p:ext uri="{BB962C8B-B14F-4D97-AF65-F5344CB8AC3E}">
        <p14:creationId xmlns:p14="http://schemas.microsoft.com/office/powerpoint/2010/main" val="392323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p:txBody>
      </p:sp>
      <p:sp>
        <p:nvSpPr>
          <p:cNvPr id="4" name="Slide Number Placeholder 3"/>
          <p:cNvSpPr>
            <a:spLocks noGrp="1"/>
          </p:cNvSpPr>
          <p:nvPr>
            <p:ph type="sldNum" sz="quarter" idx="10"/>
          </p:nvPr>
        </p:nvSpPr>
        <p:spPr/>
        <p:txBody>
          <a:bodyPr/>
          <a:lstStyle/>
          <a:p>
            <a:fld id="{2B9C355D-726B-4F4C-8D0D-01888640B438}" type="slidenum">
              <a:rPr lang="en-US" smtClean="0"/>
              <a:t>14</a:t>
            </a:fld>
            <a:endParaRPr lang="en-US"/>
          </a:p>
        </p:txBody>
      </p:sp>
    </p:spTree>
    <p:extLst>
      <p:ext uri="{BB962C8B-B14F-4D97-AF65-F5344CB8AC3E}">
        <p14:creationId xmlns:p14="http://schemas.microsoft.com/office/powerpoint/2010/main" val="303202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fld id="{2B9C355D-726B-4F4C-8D0D-01888640B438}" type="slidenum">
              <a:rPr lang="en-US" smtClean="0"/>
              <a:t>15</a:t>
            </a:fld>
            <a:endParaRPr lang="en-US"/>
          </a:p>
        </p:txBody>
      </p:sp>
    </p:spTree>
    <p:extLst>
      <p:ext uri="{BB962C8B-B14F-4D97-AF65-F5344CB8AC3E}">
        <p14:creationId xmlns:p14="http://schemas.microsoft.com/office/powerpoint/2010/main" val="13221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fld id="{2B9C355D-726B-4F4C-8D0D-01888640B438}" type="slidenum">
              <a:rPr lang="en-US" smtClean="0"/>
              <a:t>16</a:t>
            </a:fld>
            <a:endParaRPr lang="en-US"/>
          </a:p>
        </p:txBody>
      </p:sp>
    </p:spTree>
    <p:extLst>
      <p:ext uri="{BB962C8B-B14F-4D97-AF65-F5344CB8AC3E}">
        <p14:creationId xmlns:p14="http://schemas.microsoft.com/office/powerpoint/2010/main" val="226578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10"/>
          </p:nvPr>
        </p:nvSpPr>
        <p:spPr/>
        <p:txBody>
          <a:bodyPr/>
          <a:lstStyle/>
          <a:p>
            <a:fld id="{2B9C355D-726B-4F4C-8D0D-01888640B438}" type="slidenum">
              <a:rPr lang="en-US" smtClean="0"/>
              <a:t>17</a:t>
            </a:fld>
            <a:endParaRPr lang="en-US"/>
          </a:p>
        </p:txBody>
      </p:sp>
    </p:spTree>
    <p:extLst>
      <p:ext uri="{BB962C8B-B14F-4D97-AF65-F5344CB8AC3E}">
        <p14:creationId xmlns:p14="http://schemas.microsoft.com/office/powerpoint/2010/main" val="102218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10"/>
          </p:nvPr>
        </p:nvSpPr>
        <p:spPr/>
        <p:txBody>
          <a:bodyPr/>
          <a:lstStyle/>
          <a:p>
            <a:fld id="{2B9C355D-726B-4F4C-8D0D-01888640B438}" type="slidenum">
              <a:rPr lang="en-US" smtClean="0"/>
              <a:t>18</a:t>
            </a:fld>
            <a:endParaRPr lang="en-US"/>
          </a:p>
        </p:txBody>
      </p:sp>
    </p:spTree>
    <p:extLst>
      <p:ext uri="{BB962C8B-B14F-4D97-AF65-F5344CB8AC3E}">
        <p14:creationId xmlns:p14="http://schemas.microsoft.com/office/powerpoint/2010/main" val="3687173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 </a:t>
            </a:r>
          </a:p>
        </p:txBody>
      </p:sp>
      <p:sp>
        <p:nvSpPr>
          <p:cNvPr id="4" name="Slide Number Placeholder 3"/>
          <p:cNvSpPr>
            <a:spLocks noGrp="1"/>
          </p:cNvSpPr>
          <p:nvPr>
            <p:ph type="sldNum" sz="quarter" idx="10"/>
          </p:nvPr>
        </p:nvSpPr>
        <p:spPr/>
        <p:txBody>
          <a:bodyPr/>
          <a:lstStyle/>
          <a:p>
            <a:fld id="{2B9C355D-726B-4F4C-8D0D-01888640B438}" type="slidenum">
              <a:rPr lang="en-US" smtClean="0"/>
              <a:t>19</a:t>
            </a:fld>
            <a:endParaRPr lang="en-US"/>
          </a:p>
        </p:txBody>
      </p:sp>
    </p:spTree>
    <p:extLst>
      <p:ext uri="{BB962C8B-B14F-4D97-AF65-F5344CB8AC3E}">
        <p14:creationId xmlns:p14="http://schemas.microsoft.com/office/powerpoint/2010/main" val="128552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10"/>
          </p:nvPr>
        </p:nvSpPr>
        <p:spPr/>
        <p:txBody>
          <a:bodyPr/>
          <a:lstStyle/>
          <a:p>
            <a:fld id="{2B9C355D-726B-4F4C-8D0D-01888640B438}" type="slidenum">
              <a:rPr lang="en-US" smtClean="0"/>
              <a:t>20</a:t>
            </a:fld>
            <a:endParaRPr lang="en-US"/>
          </a:p>
        </p:txBody>
      </p:sp>
    </p:spTree>
    <p:extLst>
      <p:ext uri="{BB962C8B-B14F-4D97-AF65-F5344CB8AC3E}">
        <p14:creationId xmlns:p14="http://schemas.microsoft.com/office/powerpoint/2010/main" val="38540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C9A78909-B42A-4B90-9568-2A846AA5C86D}" type="slidenum">
              <a:rPr lang="en-US" smtClean="0"/>
              <a:t>3</a:t>
            </a:fld>
            <a:endParaRPr lang="en-US"/>
          </a:p>
        </p:txBody>
      </p:sp>
    </p:spTree>
    <p:extLst>
      <p:ext uri="{BB962C8B-B14F-4D97-AF65-F5344CB8AC3E}">
        <p14:creationId xmlns:p14="http://schemas.microsoft.com/office/powerpoint/2010/main" val="40239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10"/>
          </p:nvPr>
        </p:nvSpPr>
        <p:spPr/>
        <p:txBody>
          <a:bodyPr/>
          <a:lstStyle/>
          <a:p>
            <a:fld id="{2B9C355D-726B-4F4C-8D0D-01888640B438}" type="slidenum">
              <a:rPr lang="en-US" smtClean="0"/>
              <a:t>21</a:t>
            </a:fld>
            <a:endParaRPr lang="en-US"/>
          </a:p>
        </p:txBody>
      </p:sp>
    </p:spTree>
    <p:extLst>
      <p:ext uri="{BB962C8B-B14F-4D97-AF65-F5344CB8AC3E}">
        <p14:creationId xmlns:p14="http://schemas.microsoft.com/office/powerpoint/2010/main" val="262998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fld id="{2B9C355D-726B-4F4C-8D0D-01888640B438}" type="slidenum">
              <a:rPr lang="en-US" smtClean="0"/>
              <a:t>22</a:t>
            </a:fld>
            <a:endParaRPr lang="en-US"/>
          </a:p>
        </p:txBody>
      </p:sp>
    </p:spTree>
    <p:extLst>
      <p:ext uri="{BB962C8B-B14F-4D97-AF65-F5344CB8AC3E}">
        <p14:creationId xmlns:p14="http://schemas.microsoft.com/office/powerpoint/2010/main" val="46951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 I have added my email as well if that is ok- MADIHA</a:t>
            </a:r>
          </a:p>
        </p:txBody>
      </p:sp>
      <p:sp>
        <p:nvSpPr>
          <p:cNvPr id="4" name="Slide Number Placeholder 3"/>
          <p:cNvSpPr>
            <a:spLocks noGrp="1"/>
          </p:cNvSpPr>
          <p:nvPr>
            <p:ph type="sldNum" sz="quarter" idx="5"/>
          </p:nvPr>
        </p:nvSpPr>
        <p:spPr/>
        <p:txBody>
          <a:bodyPr/>
          <a:lstStyle/>
          <a:p>
            <a:fld id="{C9A78909-B42A-4B90-9568-2A846AA5C86D}" type="slidenum">
              <a:rPr lang="en-US" smtClean="0"/>
              <a:t>23</a:t>
            </a:fld>
            <a:endParaRPr lang="en-US"/>
          </a:p>
        </p:txBody>
      </p:sp>
    </p:spTree>
    <p:extLst>
      <p:ext uri="{BB962C8B-B14F-4D97-AF65-F5344CB8AC3E}">
        <p14:creationId xmlns:p14="http://schemas.microsoft.com/office/powerpoint/2010/main" val="242554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5"/>
          </p:nvPr>
        </p:nvSpPr>
        <p:spPr/>
        <p:txBody>
          <a:bodyPr/>
          <a:lstStyle/>
          <a:p>
            <a:fld id="{C9A78909-B42A-4B90-9568-2A846AA5C86D}" type="slidenum">
              <a:rPr lang="en-US" smtClean="0"/>
              <a:t>4</a:t>
            </a:fld>
            <a:endParaRPr lang="en-US"/>
          </a:p>
        </p:txBody>
      </p:sp>
    </p:spTree>
    <p:extLst>
      <p:ext uri="{BB962C8B-B14F-4D97-AF65-F5344CB8AC3E}">
        <p14:creationId xmlns:p14="http://schemas.microsoft.com/office/powerpoint/2010/main" val="139338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5"/>
          </p:nvPr>
        </p:nvSpPr>
        <p:spPr/>
        <p:txBody>
          <a:bodyPr/>
          <a:lstStyle/>
          <a:p>
            <a:fld id="{C9A78909-B42A-4B90-9568-2A846AA5C86D}" type="slidenum">
              <a:rPr lang="en-US" smtClean="0"/>
              <a:t>5</a:t>
            </a:fld>
            <a:endParaRPr lang="en-US"/>
          </a:p>
        </p:txBody>
      </p:sp>
    </p:spTree>
    <p:extLst>
      <p:ext uri="{BB962C8B-B14F-4D97-AF65-F5344CB8AC3E}">
        <p14:creationId xmlns:p14="http://schemas.microsoft.com/office/powerpoint/2010/main" val="409020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5"/>
          </p:nvPr>
        </p:nvSpPr>
        <p:spPr/>
        <p:txBody>
          <a:bodyPr/>
          <a:lstStyle/>
          <a:p>
            <a:fld id="{C9A78909-B42A-4B90-9568-2A846AA5C86D}" type="slidenum">
              <a:rPr lang="en-US" smtClean="0"/>
              <a:t>6</a:t>
            </a:fld>
            <a:endParaRPr lang="en-US"/>
          </a:p>
        </p:txBody>
      </p:sp>
    </p:spTree>
    <p:extLst>
      <p:ext uri="{BB962C8B-B14F-4D97-AF65-F5344CB8AC3E}">
        <p14:creationId xmlns:p14="http://schemas.microsoft.com/office/powerpoint/2010/main" val="145444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p:txBody>
      </p:sp>
      <p:sp>
        <p:nvSpPr>
          <p:cNvPr id="4" name="Slide Number Placeholder 3"/>
          <p:cNvSpPr>
            <a:spLocks noGrp="1"/>
          </p:cNvSpPr>
          <p:nvPr>
            <p:ph type="sldNum" sz="quarter" idx="5"/>
          </p:nvPr>
        </p:nvSpPr>
        <p:spPr/>
        <p:txBody>
          <a:bodyPr/>
          <a:lstStyle/>
          <a:p>
            <a:fld id="{C9A78909-B42A-4B90-9568-2A846AA5C86D}" type="slidenum">
              <a:rPr lang="en-US" smtClean="0"/>
              <a:t>7</a:t>
            </a:fld>
            <a:endParaRPr lang="en-US"/>
          </a:p>
        </p:txBody>
      </p:sp>
    </p:spTree>
    <p:extLst>
      <p:ext uri="{BB962C8B-B14F-4D97-AF65-F5344CB8AC3E}">
        <p14:creationId xmlns:p14="http://schemas.microsoft.com/office/powerpoint/2010/main" val="330601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address the excessive gesture rule as well? Sarah</a:t>
            </a:r>
          </a:p>
        </p:txBody>
      </p:sp>
      <p:sp>
        <p:nvSpPr>
          <p:cNvPr id="4" name="Slide Number Placeholder 3"/>
          <p:cNvSpPr>
            <a:spLocks noGrp="1"/>
          </p:cNvSpPr>
          <p:nvPr>
            <p:ph type="sldNum" sz="quarter" idx="10"/>
          </p:nvPr>
        </p:nvSpPr>
        <p:spPr/>
        <p:txBody>
          <a:bodyPr/>
          <a:lstStyle/>
          <a:p>
            <a:fld id="{2B9C355D-726B-4F4C-8D0D-01888640B438}" type="slidenum">
              <a:rPr lang="en-US" smtClean="0"/>
              <a:t>8</a:t>
            </a:fld>
            <a:endParaRPr lang="en-US"/>
          </a:p>
        </p:txBody>
      </p:sp>
    </p:spTree>
    <p:extLst>
      <p:ext uri="{BB962C8B-B14F-4D97-AF65-F5344CB8AC3E}">
        <p14:creationId xmlns:p14="http://schemas.microsoft.com/office/powerpoint/2010/main" val="170844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 skill restrictions below.” This should be taken out or changed to “Please review the skill restrictions referenced in later slides.”</a:t>
            </a:r>
          </a:p>
        </p:txBody>
      </p:sp>
      <p:sp>
        <p:nvSpPr>
          <p:cNvPr id="4" name="Slide Number Placeholder 3"/>
          <p:cNvSpPr>
            <a:spLocks noGrp="1"/>
          </p:cNvSpPr>
          <p:nvPr>
            <p:ph type="sldNum" sz="quarter" idx="10"/>
          </p:nvPr>
        </p:nvSpPr>
        <p:spPr/>
        <p:txBody>
          <a:bodyPr/>
          <a:lstStyle/>
          <a:p>
            <a:fld id="{2B9C355D-726B-4F4C-8D0D-01888640B438}" type="slidenum">
              <a:rPr lang="en-US" smtClean="0"/>
              <a:t>9</a:t>
            </a:fld>
            <a:endParaRPr lang="en-US"/>
          </a:p>
        </p:txBody>
      </p:sp>
    </p:spTree>
    <p:extLst>
      <p:ext uri="{BB962C8B-B14F-4D97-AF65-F5344CB8AC3E}">
        <p14:creationId xmlns:p14="http://schemas.microsoft.com/office/powerpoint/2010/main" val="329464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 </a:t>
            </a:r>
          </a:p>
        </p:txBody>
      </p:sp>
      <p:sp>
        <p:nvSpPr>
          <p:cNvPr id="4" name="Slide Number Placeholder 3"/>
          <p:cNvSpPr>
            <a:spLocks noGrp="1"/>
          </p:cNvSpPr>
          <p:nvPr>
            <p:ph type="sldNum" sz="quarter" idx="10"/>
          </p:nvPr>
        </p:nvSpPr>
        <p:spPr/>
        <p:txBody>
          <a:bodyPr/>
          <a:lstStyle/>
          <a:p>
            <a:fld id="{2B9C355D-726B-4F4C-8D0D-01888640B438}" type="slidenum">
              <a:rPr lang="en-US" smtClean="0"/>
              <a:t>10</a:t>
            </a:fld>
            <a:endParaRPr lang="en-US"/>
          </a:p>
        </p:txBody>
      </p:sp>
    </p:spTree>
    <p:extLst>
      <p:ext uri="{BB962C8B-B14F-4D97-AF65-F5344CB8AC3E}">
        <p14:creationId xmlns:p14="http://schemas.microsoft.com/office/powerpoint/2010/main" val="7345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5" name="Footer Placeholder 4"/>
          <p:cNvSpPr>
            <a:spLocks noGrp="1"/>
          </p:cNvSpPr>
          <p:nvPr>
            <p:ph type="ftr" sz="quarter" idx="11"/>
          </p:nvPr>
        </p:nvSpPr>
        <p:spPr>
          <a:xfrm>
            <a:off x="3999309" y="4412457"/>
            <a:ext cx="3243033" cy="273844"/>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85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19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246575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773409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296313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131630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4219872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44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68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213893" y="4400349"/>
            <a:ext cx="413375" cy="273844"/>
          </a:xfrm>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83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1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73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424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46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953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225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8F7C6D-3A32-434C-BF56-A05AE7593AE6}" type="datetimeFigureOut">
              <a:rPr lang="en-US" smtClean="0">
                <a:solidFill>
                  <a:prstClr val="black">
                    <a:tint val="75000"/>
                  </a:prstClr>
                </a:solidFill>
              </a:rPr>
              <a:pPr/>
              <a:t>9/12/2021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20BE3D-1B12-443A-AF6E-91362A0634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586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48F7C6D-3A32-434C-BF56-A05AE7593AE6}" type="datetimeFigureOut">
              <a:rPr lang="en-US" smtClean="0"/>
              <a:pPr/>
              <a:t>9/12/2021</a:t>
            </a:fld>
            <a:endParaRPr lang="en-US" dirty="0"/>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3D20BE3D-1B12-443A-AF6E-91362A063427}" type="slidenum">
              <a:rPr lang="en-US" smtClean="0"/>
              <a:pPr/>
              <a:t>‹#›</a:t>
            </a:fld>
            <a:endParaRPr lang="en-US" dirty="0"/>
          </a:p>
        </p:txBody>
      </p:sp>
    </p:spTree>
    <p:extLst>
      <p:ext uri="{BB962C8B-B14F-4D97-AF65-F5344CB8AC3E}">
        <p14:creationId xmlns:p14="http://schemas.microsoft.com/office/powerpoint/2010/main" val="4116757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hyperlink" Target="mailto:fems@varsit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mcorning@varsit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4000">
              <a:schemeClr val="accent1">
                <a:lumMod val="45000"/>
                <a:lumOff val="55000"/>
              </a:schemeClr>
            </a:gs>
            <a:gs pos="93500">
              <a:srgbClr val="BDD0E6"/>
            </a:gs>
            <a:gs pos="87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3552825" y="438150"/>
            <a:ext cx="4741742" cy="3231654"/>
          </a:xfrm>
          <a:prstGeom prst="rect">
            <a:avLst/>
          </a:prstGeom>
          <a:noFill/>
        </p:spPr>
        <p:txBody>
          <a:bodyPr wrap="square" rtlCol="0">
            <a:spAutoFit/>
          </a:bodyPr>
          <a:lstStyle/>
          <a:p>
            <a:pPr algn="ctr"/>
            <a:r>
              <a:rPr lang="en-US" sz="5400" b="1" dirty="0"/>
              <a:t>Introduction to </a:t>
            </a:r>
          </a:p>
          <a:p>
            <a:pPr algn="ctr"/>
            <a:r>
              <a:rPr lang="en-US" sz="5400" b="1" dirty="0"/>
              <a:t>Game Day</a:t>
            </a:r>
          </a:p>
          <a:p>
            <a:pPr marL="571500" indent="-571500">
              <a:buFont typeface="Arial" panose="020B0604020202020204" pitchFamily="34" charset="0"/>
              <a:buChar char="•"/>
            </a:pPr>
            <a:r>
              <a:rPr lang="en-US" sz="2400" b="1" dirty="0">
                <a:solidFill>
                  <a:schemeClr val="bg2">
                    <a:lumMod val="50000"/>
                  </a:schemeClr>
                </a:solidFill>
              </a:rPr>
              <a:t>Philosophy and Purpose </a:t>
            </a:r>
          </a:p>
          <a:p>
            <a:pPr marL="571500" indent="-571500">
              <a:buFont typeface="Arial" panose="020B0604020202020204" pitchFamily="34" charset="0"/>
              <a:buChar char="•"/>
            </a:pPr>
            <a:r>
              <a:rPr lang="en-US" sz="2400" b="1" dirty="0">
                <a:solidFill>
                  <a:schemeClr val="bg2">
                    <a:lumMod val="50000"/>
                  </a:schemeClr>
                </a:solidFill>
              </a:rPr>
              <a:t>Format</a:t>
            </a:r>
          </a:p>
          <a:p>
            <a:pPr marL="571500" indent="-571500">
              <a:buFont typeface="Arial" panose="020B0604020202020204" pitchFamily="34" charset="0"/>
              <a:buChar char="•"/>
            </a:pPr>
            <a:r>
              <a:rPr lang="en-US" sz="2400" b="1" dirty="0">
                <a:solidFill>
                  <a:schemeClr val="bg2">
                    <a:lumMod val="50000"/>
                  </a:schemeClr>
                </a:solidFill>
              </a:rPr>
              <a:t>Skill Restrictions</a:t>
            </a:r>
          </a:p>
          <a:p>
            <a:pPr marL="571500" indent="-571500">
              <a:buFont typeface="Arial" panose="020B0604020202020204" pitchFamily="34" charset="0"/>
              <a:buChar char="•"/>
            </a:pPr>
            <a:r>
              <a:rPr lang="en-US" sz="2400" b="1" dirty="0">
                <a:solidFill>
                  <a:schemeClr val="bg2">
                    <a:lumMod val="50000"/>
                  </a:schemeClr>
                </a:solidFill>
              </a:rPr>
              <a:t>Score Sheet Breakdown</a:t>
            </a:r>
          </a:p>
        </p:txBody>
      </p:sp>
      <p:pic>
        <p:nvPicPr>
          <p:cNvPr id="3" name="Picture 2" descr="Logo&#10;&#10;Description automatically generated">
            <a:extLst>
              <a:ext uri="{FF2B5EF4-FFF2-40B4-BE49-F238E27FC236}">
                <a16:creationId xmlns:a16="http://schemas.microsoft.com/office/drawing/2014/main" id="{95067F9E-C3BD-4F66-B6AC-7DE24E2F3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58219"/>
            <a:ext cx="1952625" cy="952500"/>
          </a:xfrm>
          <a:prstGeom prst="rect">
            <a:avLst/>
          </a:prstGeom>
        </p:spPr>
      </p:pic>
      <p:pic>
        <p:nvPicPr>
          <p:cNvPr id="7" name="Picture 6" descr="Logo, company name&#10;&#10;Description automatically generated">
            <a:extLst>
              <a:ext uri="{FF2B5EF4-FFF2-40B4-BE49-F238E27FC236}">
                <a16:creationId xmlns:a16="http://schemas.microsoft.com/office/drawing/2014/main" id="{0113CFED-97DF-4BA1-864E-0489FA65C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355" y="4248150"/>
            <a:ext cx="1355358" cy="805543"/>
          </a:xfrm>
          <a:prstGeom prst="rect">
            <a:avLst/>
          </a:prstGeom>
        </p:spPr>
      </p:pic>
    </p:spTree>
    <p:extLst>
      <p:ext uri="{BB962C8B-B14F-4D97-AF65-F5344CB8AC3E}">
        <p14:creationId xmlns:p14="http://schemas.microsoft.com/office/powerpoint/2010/main" val="1125468802"/>
      </p:ext>
    </p:extLst>
  </p:cSld>
  <p:clrMapOvr>
    <a:masterClrMapping/>
  </p:clrMapOvr>
  <mc:AlternateContent xmlns:mc="http://schemas.openxmlformats.org/markup-compatibility/2006" xmlns:p14="http://schemas.microsoft.com/office/powerpoint/2010/main">
    <mc:Choice Requires="p14">
      <p:transition spd="slow" p14:dur="2000" advTm="5881"/>
    </mc:Choice>
    <mc:Fallback xmlns="">
      <p:transition spd="slow" advTm="5881"/>
    </mc:Fallback>
  </mc:AlternateContent>
  <p:extLst>
    <p:ext uri="{E180D4A7-C9FB-4DFB-919C-405C955672EB}">
      <p14:showEvtLst xmlns:p14="http://schemas.microsoft.com/office/powerpoint/2010/main">
        <p14:playEvt time="1" objId="2"/>
        <p14:stopEvt time="588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67330"/>
            <a:ext cx="3554896" cy="523220"/>
          </a:xfrm>
          <a:prstGeom prst="rect">
            <a:avLst/>
          </a:prstGeom>
        </p:spPr>
        <p:txBody>
          <a:bodyPr wrap="square">
            <a:spAutoFit/>
          </a:bodyPr>
          <a:lstStyle/>
          <a:p>
            <a:pPr lvl="0" algn="ctr" fontAlgn="base">
              <a:spcBef>
                <a:spcPct val="0"/>
              </a:spcBef>
              <a:spcAft>
                <a:spcPct val="0"/>
              </a:spcAft>
              <a:tabLst>
                <a:tab pos="1308100" algn="l"/>
              </a:tabLst>
            </a:pPr>
            <a:r>
              <a:rPr lang="en-US" sz="2800" b="1" dirty="0">
                <a:latin typeface="Calibri" pitchFamily="34" charset="0"/>
                <a:ea typeface="Calibri" pitchFamily="34" charset="0"/>
                <a:cs typeface="Times New Roman" pitchFamily="18" charset="0"/>
              </a:rPr>
              <a:t>Overview</a:t>
            </a:r>
            <a:endParaRPr lang="en-US" sz="2800" dirty="0">
              <a:latin typeface="Arial" pitchFamily="34" charset="0"/>
            </a:endParaRPr>
          </a:p>
        </p:txBody>
      </p:sp>
      <p:sp>
        <p:nvSpPr>
          <p:cNvPr id="2" name="TextBox 1">
            <a:extLst>
              <a:ext uri="{FF2B5EF4-FFF2-40B4-BE49-F238E27FC236}">
                <a16:creationId xmlns:a16="http://schemas.microsoft.com/office/drawing/2014/main" id="{B6A12324-58C1-4CC5-BB54-FB699C535563}"/>
              </a:ext>
            </a:extLst>
          </p:cNvPr>
          <p:cNvSpPr txBox="1"/>
          <p:nvPr/>
        </p:nvSpPr>
        <p:spPr>
          <a:xfrm>
            <a:off x="1676400" y="590550"/>
            <a:ext cx="7467600" cy="4216539"/>
          </a:xfrm>
          <a:prstGeom prst="rect">
            <a:avLst/>
          </a:prstGeom>
          <a:noFill/>
        </p:spPr>
        <p:txBody>
          <a:bodyPr wrap="square" rtlCol="0">
            <a:spAutoFit/>
          </a:bodyPr>
          <a:lstStyle/>
          <a:p>
            <a:r>
              <a:rPr lang="en-US" sz="2000" b="1" u="sng" dirty="0"/>
              <a:t>Crowd Leading Cheer </a:t>
            </a:r>
          </a:p>
          <a:p>
            <a:r>
              <a:rPr lang="en-US" sz="1550" dirty="0"/>
              <a:t>Following the Sideline, teams </a:t>
            </a:r>
            <a:r>
              <a:rPr lang="en-US" sz="1550" b="1" u="sng" dirty="0"/>
              <a:t>MUST</a:t>
            </a:r>
            <a:r>
              <a:rPr lang="en-US" sz="1550" dirty="0"/>
              <a:t> return to the performance surface and show a clear separation between elements. Teams can show spirited interaction as a clear transition into the Crowd Leading material but are not allowed to stunt. Crowd Leading can include a cheer reflective of a timeout, general sideline / spell-out or other cheer material with minimal words, inciting a response and encouraging a crowd to yell along. Teams should incorporate spirit props and practical skills (stunts and/or tumbling, if the division allows).</a:t>
            </a:r>
          </a:p>
          <a:p>
            <a:endParaRPr lang="en-US" sz="1100" b="1" u="sng" dirty="0"/>
          </a:p>
          <a:p>
            <a:r>
              <a:rPr lang="en-US" sz="2000" b="1" u="sng" dirty="0"/>
              <a:t>Fight Song </a:t>
            </a:r>
          </a:p>
          <a:p>
            <a:r>
              <a:rPr lang="en-US" sz="1550" dirty="0"/>
              <a:t>The final element should reflect your school’s traditional Fight Song. Teams should incorporate crowd effective skills (stunts and/or tumbling, if the division allows) and can include spirit raising props to enhance the overall effect. Fight Song incorporation is limited to three (3) consecutive 8-counts of stunts and/or tumbling. Counting will begin with the initiation of a skill and continue until either the incorporation is complete or the end of the 3rd 8-count. (If the Fight Song repeats, the incorporation will only be permitted both times if the skills are repeated exactly the same.) For teams that do not have an official Fight Song, it is recommended to use a second selection of band chant music. </a:t>
            </a:r>
            <a:endParaRPr lang="en-US" sz="1550" b="1" u="sng" dirty="0"/>
          </a:p>
        </p:txBody>
      </p:sp>
    </p:spTree>
    <p:extLst>
      <p:ext uri="{BB962C8B-B14F-4D97-AF65-F5344CB8AC3E}">
        <p14:creationId xmlns:p14="http://schemas.microsoft.com/office/powerpoint/2010/main" val="596410702"/>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31666"/>
            <a:ext cx="4572000" cy="523220"/>
          </a:xfrm>
          <a:prstGeom prst="rect">
            <a:avLst/>
          </a:prstGeom>
        </p:spPr>
        <p:txBody>
          <a:bodyPr wrap="square">
            <a:spAutoFit/>
          </a:bodyPr>
          <a:lstStyle/>
          <a:p>
            <a:pPr lvl="0" algn="ctr" fontAlgn="base">
              <a:spcBef>
                <a:spcPct val="0"/>
              </a:spcBef>
              <a:spcAft>
                <a:spcPct val="0"/>
              </a:spcAft>
              <a:tabLst>
                <a:tab pos="1308100" algn="l"/>
              </a:tabLst>
            </a:pPr>
            <a:r>
              <a:rPr lang="en-US" sz="2800" b="1" i="1" dirty="0">
                <a:latin typeface="Calibri" pitchFamily="34" charset="0"/>
                <a:ea typeface="Calibri" pitchFamily="34" charset="0"/>
                <a:cs typeface="Times New Roman" pitchFamily="18" charset="0"/>
              </a:rPr>
              <a:t>Game Day Skill Restrictions</a:t>
            </a:r>
            <a:endParaRPr lang="en-US" sz="2800" dirty="0">
              <a:latin typeface="Arial" pitchFamily="34" charset="0"/>
            </a:endParaRPr>
          </a:p>
        </p:txBody>
      </p:sp>
      <p:sp>
        <p:nvSpPr>
          <p:cNvPr id="2" name="TextBox 1">
            <a:extLst>
              <a:ext uri="{FF2B5EF4-FFF2-40B4-BE49-F238E27FC236}">
                <a16:creationId xmlns:a16="http://schemas.microsoft.com/office/drawing/2014/main" id="{B6A12324-58C1-4CC5-BB54-FB699C535563}"/>
              </a:ext>
            </a:extLst>
          </p:cNvPr>
          <p:cNvSpPr txBox="1"/>
          <p:nvPr/>
        </p:nvSpPr>
        <p:spPr>
          <a:xfrm>
            <a:off x="1676400" y="895350"/>
            <a:ext cx="7436734" cy="4062651"/>
          </a:xfrm>
          <a:prstGeom prst="rect">
            <a:avLst/>
          </a:prstGeom>
          <a:noFill/>
        </p:spPr>
        <p:txBody>
          <a:bodyPr wrap="square" rtlCol="0">
            <a:spAutoFit/>
          </a:bodyPr>
          <a:lstStyle/>
          <a:p>
            <a:pPr marL="285750" indent="-285750">
              <a:buFont typeface="Arial" panose="020B0604020202020204" pitchFamily="34" charset="0"/>
              <a:buChar char="•"/>
            </a:pPr>
            <a:r>
              <a:rPr lang="en-US" sz="2200" dirty="0"/>
              <a:t>No Tosses (basket, sponge or elevator) are allowed. </a:t>
            </a:r>
          </a:p>
          <a:p>
            <a:pPr marL="285750" indent="-285750">
              <a:buFont typeface="Arial" panose="020B0604020202020204" pitchFamily="34" charset="0"/>
              <a:buChar char="•"/>
            </a:pPr>
            <a:r>
              <a:rPr lang="en-US" sz="2200" dirty="0"/>
              <a:t>No Inversions are allowed.</a:t>
            </a:r>
          </a:p>
          <a:p>
            <a:pPr marL="285750" indent="-285750">
              <a:buFont typeface="Arial" panose="020B0604020202020204" pitchFamily="34" charset="0"/>
              <a:buChar char="•"/>
            </a:pPr>
            <a:r>
              <a:rPr lang="en-US" sz="2200" dirty="0"/>
              <a:t>No Twisting Released Dismounts are allowed. </a:t>
            </a:r>
          </a:p>
          <a:p>
            <a:pPr marL="285750" indent="-285750">
              <a:buFont typeface="Arial" panose="020B0604020202020204" pitchFamily="34" charset="0"/>
              <a:buChar char="•"/>
            </a:pPr>
            <a:r>
              <a:rPr lang="en-US" sz="2200" dirty="0"/>
              <a:t>Single leg stunts are limited to liberties and liberty hitches. </a:t>
            </a:r>
          </a:p>
          <a:p>
            <a:pPr marL="285750" indent="-285750">
              <a:buFont typeface="Arial" panose="020B0604020202020204" pitchFamily="34" charset="0"/>
              <a:buChar char="•"/>
            </a:pPr>
            <a:r>
              <a:rPr lang="en-US" sz="2200" dirty="0"/>
              <a:t>No Running Tumbling is allowed. </a:t>
            </a:r>
          </a:p>
          <a:p>
            <a:pPr marL="285750" indent="-285750">
              <a:buFont typeface="Arial" panose="020B0604020202020204" pitchFamily="34" charset="0"/>
              <a:buChar char="•"/>
            </a:pPr>
            <a:r>
              <a:rPr lang="en-US" sz="2200" dirty="0"/>
              <a:t>Standing Tumbling is limited to one tumbling skill and a back tuck is the most elite tumbling skill allowed. </a:t>
            </a:r>
          </a:p>
          <a:p>
            <a:pPr marL="285750" indent="-285750">
              <a:buFont typeface="Arial" panose="020B0604020202020204" pitchFamily="34" charset="0"/>
              <a:buChar char="•"/>
            </a:pPr>
            <a:r>
              <a:rPr lang="en-US" sz="2200" dirty="0"/>
              <a:t>Stunts are not allowed as a transition before/between sections. This includes entrance to the floor and between the Situational Sideline and the Crowd leading Cheer</a:t>
            </a:r>
          </a:p>
          <a:p>
            <a:pPr algn="ctr"/>
            <a:endParaRPr lang="en-US" sz="2000" dirty="0"/>
          </a:p>
          <a:p>
            <a:endParaRPr lang="en-US" b="1" u="sng" dirty="0"/>
          </a:p>
        </p:txBody>
      </p:sp>
    </p:spTree>
    <p:extLst>
      <p:ext uri="{BB962C8B-B14F-4D97-AF65-F5344CB8AC3E}">
        <p14:creationId xmlns:p14="http://schemas.microsoft.com/office/powerpoint/2010/main" val="1739831321"/>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12324-58C1-4CC5-BB54-FB699C535563}"/>
              </a:ext>
            </a:extLst>
          </p:cNvPr>
          <p:cNvSpPr txBox="1"/>
          <p:nvPr/>
        </p:nvSpPr>
        <p:spPr>
          <a:xfrm>
            <a:off x="1600200" y="87612"/>
            <a:ext cx="6934200" cy="461665"/>
          </a:xfrm>
          <a:prstGeom prst="rect">
            <a:avLst/>
          </a:prstGeom>
          <a:noFill/>
        </p:spPr>
        <p:txBody>
          <a:bodyPr wrap="square" rtlCol="0">
            <a:spAutoFit/>
          </a:bodyPr>
          <a:lstStyle/>
          <a:p>
            <a:pPr algn="ctr"/>
            <a:r>
              <a:rPr lang="en-US" sz="2400" b="1" dirty="0"/>
              <a:t>Score Sheets</a:t>
            </a:r>
          </a:p>
        </p:txBody>
      </p:sp>
      <p:pic>
        <p:nvPicPr>
          <p:cNvPr id="5" name="Picture 4">
            <a:extLst>
              <a:ext uri="{FF2B5EF4-FFF2-40B4-BE49-F238E27FC236}">
                <a16:creationId xmlns:a16="http://schemas.microsoft.com/office/drawing/2014/main" id="{146C2F41-7CA5-4C1B-B06C-5F6628E093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5877" y="549277"/>
            <a:ext cx="3737124" cy="4158051"/>
          </a:xfrm>
          <a:prstGeom prst="rect">
            <a:avLst/>
          </a:prstGeom>
        </p:spPr>
      </p:pic>
      <p:pic>
        <p:nvPicPr>
          <p:cNvPr id="7" name="Picture 6">
            <a:extLst>
              <a:ext uri="{FF2B5EF4-FFF2-40B4-BE49-F238E27FC236}">
                <a16:creationId xmlns:a16="http://schemas.microsoft.com/office/drawing/2014/main" id="{AF42C069-2B43-4490-AAAB-9B713EDAF1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67300" y="549277"/>
            <a:ext cx="3851423" cy="4160833"/>
          </a:xfrm>
          <a:prstGeom prst="rect">
            <a:avLst/>
          </a:prstGeom>
        </p:spPr>
      </p:pic>
    </p:spTree>
    <p:extLst>
      <p:ext uri="{BB962C8B-B14F-4D97-AF65-F5344CB8AC3E}">
        <p14:creationId xmlns:p14="http://schemas.microsoft.com/office/powerpoint/2010/main" val="1163424358"/>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12324-58C1-4CC5-BB54-FB699C535563}"/>
              </a:ext>
            </a:extLst>
          </p:cNvPr>
          <p:cNvSpPr txBox="1"/>
          <p:nvPr/>
        </p:nvSpPr>
        <p:spPr>
          <a:xfrm>
            <a:off x="1600200" y="0"/>
            <a:ext cx="7467600" cy="5193729"/>
          </a:xfrm>
          <a:prstGeom prst="rect">
            <a:avLst/>
          </a:prstGeom>
          <a:noFill/>
        </p:spPr>
        <p:txBody>
          <a:bodyPr wrap="square" rtlCol="0">
            <a:spAutoFit/>
          </a:bodyPr>
          <a:lstStyle/>
          <a:p>
            <a:r>
              <a:rPr lang="en-US" sz="2000" b="1" u="sng" dirty="0"/>
              <a:t>Game Day Situation (Sideline) </a:t>
            </a:r>
          </a:p>
          <a:p>
            <a:pPr marL="285750" indent="-285750">
              <a:buFont typeface="Arial" panose="020B0604020202020204" pitchFamily="34" charset="0"/>
              <a:buChar char="•"/>
            </a:pPr>
            <a:r>
              <a:rPr lang="en-US" sz="1600" dirty="0"/>
              <a:t>Proper use of material and skills relevant to game day environment</a:t>
            </a:r>
          </a:p>
          <a:p>
            <a:pPr marL="285750" indent="-285750">
              <a:buFont typeface="Arial" panose="020B0604020202020204" pitchFamily="34" charset="0"/>
              <a:buChar char="•"/>
            </a:pPr>
            <a:r>
              <a:rPr lang="en-US" sz="1600" dirty="0"/>
              <a:t>Proper Response to Game Day situational cue</a:t>
            </a:r>
          </a:p>
          <a:p>
            <a:pPr marL="285750" indent="-285750">
              <a:buFont typeface="Arial" panose="020B0604020202020204" pitchFamily="34" charset="0"/>
              <a:buChar char="•"/>
            </a:pPr>
            <a:r>
              <a:rPr lang="en-US" sz="1600" dirty="0"/>
              <a:t>A designated game situational cue will be given for either offensive or defensive response.</a:t>
            </a:r>
          </a:p>
          <a:p>
            <a:pPr marL="285750" indent="-285750">
              <a:buFont typeface="Arial" panose="020B0604020202020204" pitchFamily="34" charset="0"/>
              <a:buChar char="•"/>
            </a:pPr>
            <a:r>
              <a:rPr lang="en-US" sz="1600" dirty="0"/>
              <a:t>The team will determine which sideline to perform, based on the cue by the announcer.</a:t>
            </a:r>
          </a:p>
          <a:p>
            <a:pPr marL="285750" indent="-285750">
              <a:buFont typeface="Arial" panose="020B0604020202020204" pitchFamily="34" charset="0"/>
              <a:buChar char="•"/>
            </a:pPr>
            <a:r>
              <a:rPr lang="en-US" sz="1600" dirty="0"/>
              <a:t>Score will be based on the quick performance and seamless transition and use of material to promote a crowd response.</a:t>
            </a:r>
          </a:p>
          <a:p>
            <a:endParaRPr lang="en-US" sz="1050" dirty="0">
              <a:solidFill>
                <a:srgbClr val="FF0000"/>
              </a:solidFill>
            </a:endParaRPr>
          </a:p>
          <a:p>
            <a:r>
              <a:rPr lang="en-US" sz="1600" dirty="0">
                <a:solidFill>
                  <a:srgbClr val="FF0000"/>
                </a:solidFill>
              </a:rPr>
              <a:t> </a:t>
            </a:r>
            <a:r>
              <a:rPr lang="en-US" sz="2000" b="1" u="sng" dirty="0"/>
              <a:t>Game Day Material (Cheer) </a:t>
            </a:r>
          </a:p>
          <a:p>
            <a:pPr marL="285750" indent="-285750">
              <a:buFont typeface="Arial" panose="020B0604020202020204" pitchFamily="34" charset="0"/>
              <a:buChar char="•"/>
            </a:pPr>
            <a:r>
              <a:rPr lang="en-US" sz="1600" dirty="0"/>
              <a:t>Proper use of material and skills relevant to game day environment:</a:t>
            </a:r>
          </a:p>
          <a:p>
            <a:pPr marL="285750" indent="-285750">
              <a:buFont typeface="Arial" panose="020B0604020202020204" pitchFamily="34" charset="0"/>
              <a:buChar char="•"/>
            </a:pPr>
            <a:r>
              <a:rPr lang="en-US" sz="1600" dirty="0"/>
              <a:t>The cheer should </a:t>
            </a:r>
          </a:p>
          <a:p>
            <a:pPr marL="742950" lvl="1" indent="-285750">
              <a:buFont typeface="Arial" panose="020B0604020202020204" pitchFamily="34" charset="0"/>
              <a:buChar char="•"/>
            </a:pPr>
            <a:r>
              <a:rPr lang="en-US" sz="1500" dirty="0"/>
              <a:t>Be easy for the crowd to understand?</a:t>
            </a:r>
          </a:p>
          <a:p>
            <a:pPr marL="742950" lvl="1" indent="-285750">
              <a:buFont typeface="Arial" panose="020B0604020202020204" pitchFamily="34" charset="0"/>
              <a:buChar char="•"/>
            </a:pPr>
            <a:r>
              <a:rPr lang="en-US" sz="1500" dirty="0"/>
              <a:t>Encourage crowd response?</a:t>
            </a:r>
          </a:p>
          <a:p>
            <a:pPr marL="742950" lvl="1" indent="-285750">
              <a:buFont typeface="Arial" panose="020B0604020202020204" pitchFamily="34" charset="0"/>
              <a:buChar char="•"/>
            </a:pPr>
            <a:r>
              <a:rPr lang="en-US" sz="1500" dirty="0"/>
              <a:t>Engage the crowd right away?</a:t>
            </a:r>
          </a:p>
          <a:p>
            <a:pPr marL="742950" lvl="1" indent="-285750">
              <a:buFont typeface="Arial" panose="020B0604020202020204" pitchFamily="34" charset="0"/>
              <a:buChar char="•"/>
            </a:pPr>
            <a:r>
              <a:rPr lang="en-US" sz="1500" dirty="0"/>
              <a:t>Consist of practical material.</a:t>
            </a:r>
          </a:p>
          <a:p>
            <a:pPr marL="742950" lvl="1" indent="-285750">
              <a:buFont typeface="Arial" panose="020B0604020202020204" pitchFamily="34" charset="0"/>
              <a:buChar char="•"/>
            </a:pPr>
            <a:r>
              <a:rPr lang="en-US" sz="1500" dirty="0"/>
              <a:t>Only include movements and stunts used to help increase crowd participation.</a:t>
            </a:r>
          </a:p>
          <a:p>
            <a:pPr marL="285750" indent="-285750">
              <a:buFont typeface="Arial" panose="020B0604020202020204" pitchFamily="34" charset="0"/>
              <a:buChar char="•"/>
            </a:pPr>
            <a:r>
              <a:rPr lang="en-US" sz="1600" dirty="0"/>
              <a:t>Are Skills easily performed or does execution distract from ability to lead the crowd?</a:t>
            </a:r>
          </a:p>
          <a:p>
            <a:endParaRPr lang="en-US" sz="1400" dirty="0">
              <a:solidFill>
                <a:srgbClr val="FF0000"/>
              </a:solidFill>
            </a:endParaRPr>
          </a:p>
        </p:txBody>
      </p:sp>
    </p:spTree>
    <p:extLst>
      <p:ext uri="{BB962C8B-B14F-4D97-AF65-F5344CB8AC3E}">
        <p14:creationId xmlns:p14="http://schemas.microsoft.com/office/powerpoint/2010/main" val="3241394613"/>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12324-58C1-4CC5-BB54-FB699C535563}"/>
              </a:ext>
            </a:extLst>
          </p:cNvPr>
          <p:cNvSpPr txBox="1"/>
          <p:nvPr/>
        </p:nvSpPr>
        <p:spPr>
          <a:xfrm>
            <a:off x="1600200" y="109537"/>
            <a:ext cx="7467600" cy="4739759"/>
          </a:xfrm>
          <a:prstGeom prst="rect">
            <a:avLst/>
          </a:prstGeom>
          <a:noFill/>
        </p:spPr>
        <p:txBody>
          <a:bodyPr wrap="square" rtlCol="0">
            <a:spAutoFit/>
          </a:bodyPr>
          <a:lstStyle/>
          <a:p>
            <a:r>
              <a:rPr lang="en-US" sz="2400" b="1" u="sng" dirty="0"/>
              <a:t>Crowd Effectiveness (Sideline and Cheer)</a:t>
            </a:r>
          </a:p>
          <a:p>
            <a:endParaRPr lang="en-US" b="1" u="sng" dirty="0"/>
          </a:p>
          <a:p>
            <a:r>
              <a:rPr lang="en-US" sz="2000" b="1" dirty="0"/>
              <a:t>Voice:</a:t>
            </a:r>
          </a:p>
          <a:p>
            <a:pPr marL="285750" indent="-285750">
              <a:buFont typeface="Arial" panose="020B0604020202020204" pitchFamily="34" charset="0"/>
              <a:buChar char="•"/>
            </a:pPr>
            <a:r>
              <a:rPr lang="en-US" dirty="0"/>
              <a:t>Team voices should be LOUD &amp; CLEAR building up to Mascots, Colors, etc.</a:t>
            </a:r>
          </a:p>
          <a:p>
            <a:pPr marL="285750" indent="-285750">
              <a:buFont typeface="Arial" panose="020B0604020202020204" pitchFamily="34" charset="0"/>
              <a:buChar char="•"/>
            </a:pPr>
            <a:r>
              <a:rPr lang="en-US" dirty="0"/>
              <a:t>Voices should not drop during skill incorporations</a:t>
            </a:r>
          </a:p>
          <a:p>
            <a:pPr marL="285750" indent="-285750">
              <a:buFont typeface="Arial" panose="020B0604020202020204" pitchFamily="34" charset="0"/>
              <a:buChar char="•"/>
            </a:pPr>
            <a:r>
              <a:rPr lang="en-US" dirty="0"/>
              <a:t>Are their voices loud and are they using proper inflection?</a:t>
            </a:r>
          </a:p>
          <a:p>
            <a:r>
              <a:rPr lang="en-US" sz="2000" b="1" dirty="0"/>
              <a:t>Pace: </a:t>
            </a:r>
          </a:p>
          <a:p>
            <a:pPr marL="285750" indent="-285750">
              <a:buFont typeface="Arial" panose="020B0604020202020204" pitchFamily="34" charset="0"/>
              <a:buChar char="•"/>
            </a:pPr>
            <a:r>
              <a:rPr lang="en-US" dirty="0"/>
              <a:t>Moderate pace that is easy to follow and allow the crowd time to respond</a:t>
            </a:r>
          </a:p>
          <a:p>
            <a:pPr marL="285750" indent="-285750">
              <a:buFont typeface="Arial" panose="020B0604020202020204" pitchFamily="34" charset="0"/>
              <a:buChar char="•"/>
            </a:pPr>
            <a:r>
              <a:rPr lang="en-US" dirty="0"/>
              <a:t>Wordy Cheers are difficult to follow </a:t>
            </a:r>
          </a:p>
          <a:p>
            <a:pPr marL="285750" indent="-285750">
              <a:buFont typeface="Arial" panose="020B0604020202020204" pitchFamily="34" charset="0"/>
              <a:buChar char="•"/>
            </a:pPr>
            <a:r>
              <a:rPr lang="en-US" dirty="0"/>
              <a:t>Tempo and pace of cheer consistent throughout</a:t>
            </a:r>
          </a:p>
          <a:p>
            <a:r>
              <a:rPr lang="en-US" sz="2000" b="1" dirty="0"/>
              <a:t>Flow:</a:t>
            </a:r>
          </a:p>
          <a:p>
            <a:pPr marL="285750" indent="-285750">
              <a:buFont typeface="Arial" panose="020B0604020202020204" pitchFamily="34" charset="0"/>
              <a:buChar char="•"/>
            </a:pPr>
            <a:r>
              <a:rPr lang="en-US" dirty="0"/>
              <a:t>Material should be seamless from beginning to end – No abrupt transitions or tempo changes</a:t>
            </a:r>
          </a:p>
          <a:p>
            <a:pPr marL="285750" indent="-285750">
              <a:buFont typeface="Arial" panose="020B0604020202020204" pitchFamily="34" charset="0"/>
              <a:buChar char="•"/>
            </a:pPr>
            <a:r>
              <a:rPr lang="en-US" dirty="0"/>
              <a:t>Material should be easy to understand</a:t>
            </a:r>
          </a:p>
          <a:p>
            <a:r>
              <a:rPr lang="en-US" sz="2000" b="1" dirty="0"/>
              <a:t>Maximum Crowd Coverage:</a:t>
            </a:r>
          </a:p>
          <a:p>
            <a:pPr marL="285750" indent="-285750">
              <a:buFont typeface="Arial" panose="020B0604020202020204" pitchFamily="34" charset="0"/>
              <a:buChar char="•"/>
            </a:pPr>
            <a:r>
              <a:rPr lang="en-US" dirty="0"/>
              <a:t>Team formation should be spread out to cover the crowd</a:t>
            </a:r>
          </a:p>
        </p:txBody>
      </p:sp>
    </p:spTree>
    <p:extLst>
      <p:ext uri="{BB962C8B-B14F-4D97-AF65-F5344CB8AC3E}">
        <p14:creationId xmlns:p14="http://schemas.microsoft.com/office/powerpoint/2010/main" val="1195566950"/>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12324-58C1-4CC5-BB54-FB699C535563}"/>
              </a:ext>
            </a:extLst>
          </p:cNvPr>
          <p:cNvSpPr txBox="1"/>
          <p:nvPr/>
        </p:nvSpPr>
        <p:spPr>
          <a:xfrm>
            <a:off x="1673679" y="186481"/>
            <a:ext cx="7467600" cy="4708981"/>
          </a:xfrm>
          <a:prstGeom prst="rect">
            <a:avLst/>
          </a:prstGeom>
          <a:noFill/>
        </p:spPr>
        <p:txBody>
          <a:bodyPr wrap="square" rtlCol="0">
            <a:spAutoFit/>
          </a:bodyPr>
          <a:lstStyle/>
          <a:p>
            <a:r>
              <a:rPr lang="en-US" b="1" u="sng" dirty="0"/>
              <a:t>Motion Technique / Crowd Leading Tools (Sideline and Cheer) </a:t>
            </a:r>
          </a:p>
          <a:p>
            <a:endParaRPr lang="en-US" sz="1600" b="1" u="sng" dirty="0"/>
          </a:p>
          <a:p>
            <a:r>
              <a:rPr lang="en-US" b="1" dirty="0"/>
              <a:t>Motion Technique </a:t>
            </a:r>
          </a:p>
          <a:p>
            <a:pPr marL="285750" indent="-285750">
              <a:buFont typeface="Arial" panose="020B0604020202020204" pitchFamily="34" charset="0"/>
              <a:buChar char="•"/>
            </a:pPr>
            <a:r>
              <a:rPr lang="en-US" sz="1600" dirty="0"/>
              <a:t>Arm levels and proper motion placement by all team members.</a:t>
            </a:r>
          </a:p>
          <a:p>
            <a:pPr marL="285750" indent="-285750">
              <a:buFont typeface="Arial" panose="020B0604020202020204" pitchFamily="34" charset="0"/>
              <a:buChar char="•"/>
            </a:pPr>
            <a:r>
              <a:rPr lang="en-US" sz="1600" dirty="0"/>
              <a:t>How sharp are they? On the ground and in stunts.</a:t>
            </a:r>
          </a:p>
          <a:p>
            <a:endParaRPr lang="en-US" dirty="0"/>
          </a:p>
          <a:p>
            <a:r>
              <a:rPr lang="en-US" b="1" dirty="0"/>
              <a:t>Proper Use of Signs, Poms, Megaphones &amp; Flags</a:t>
            </a:r>
          </a:p>
          <a:p>
            <a:r>
              <a:rPr lang="en-US" sz="1600" dirty="0"/>
              <a:t>This section is judged on how well the listed props are used to help lead the crowd in responding to the cheer.  </a:t>
            </a:r>
          </a:p>
          <a:p>
            <a:endParaRPr lang="en-US" sz="1600" b="1" dirty="0"/>
          </a:p>
          <a:p>
            <a:pPr marL="285750" indent="-285750">
              <a:buFont typeface="Wingdings" panose="05000000000000000000" pitchFamily="2" charset="2"/>
              <a:buChar char="ü"/>
            </a:pPr>
            <a:r>
              <a:rPr lang="en-US" sz="1600" b="1" dirty="0"/>
              <a:t>Signs &amp; Flags </a:t>
            </a:r>
            <a:r>
              <a:rPr lang="en-US" sz="1600" dirty="0"/>
              <a:t>- Promote crowd involvement, easy to read, shown to crowd in time to yell</a:t>
            </a:r>
          </a:p>
          <a:p>
            <a:pPr marL="285750" indent="-285750">
              <a:buFont typeface="Wingdings" panose="05000000000000000000" pitchFamily="2" charset="2"/>
              <a:buChar char="ü"/>
            </a:pPr>
            <a:r>
              <a:rPr lang="en-US" sz="1600" b="1" dirty="0"/>
              <a:t>Poms</a:t>
            </a:r>
            <a:r>
              <a:rPr lang="en-US" sz="1600" dirty="0"/>
              <a:t> - Indicate specific colors or times to yell</a:t>
            </a:r>
          </a:p>
          <a:p>
            <a:pPr marL="285750" indent="-285750">
              <a:buFont typeface="Wingdings" panose="05000000000000000000" pitchFamily="2" charset="2"/>
              <a:buChar char="ü"/>
            </a:pPr>
            <a:r>
              <a:rPr lang="en-US" sz="1600" b="1" dirty="0"/>
              <a:t>Megaphones</a:t>
            </a:r>
            <a:r>
              <a:rPr lang="en-US" sz="1600" dirty="0"/>
              <a:t> - Project voices to the crowd</a:t>
            </a:r>
          </a:p>
          <a:p>
            <a:endParaRPr lang="en-US" dirty="0"/>
          </a:p>
          <a:p>
            <a:r>
              <a:rPr lang="en-US" b="1" dirty="0"/>
              <a:t>Important Note </a:t>
            </a:r>
          </a:p>
          <a:p>
            <a:pPr marL="285750" indent="-285750">
              <a:buFont typeface="Arial" panose="020B0604020202020204" pitchFamily="34" charset="0"/>
              <a:buChar char="•"/>
            </a:pPr>
            <a:r>
              <a:rPr lang="en-US" sz="1600" dirty="0"/>
              <a:t>Full credit will NOT be given automatically for using all</a:t>
            </a:r>
          </a:p>
          <a:p>
            <a:pPr marL="285750" indent="-285750">
              <a:buFont typeface="Arial" panose="020B0604020202020204" pitchFamily="34" charset="0"/>
              <a:buChar char="•"/>
            </a:pPr>
            <a:r>
              <a:rPr lang="en-US" sz="1600" dirty="0"/>
              <a:t>Remember - Quality vs. Quantity</a:t>
            </a:r>
          </a:p>
        </p:txBody>
      </p:sp>
    </p:spTree>
    <p:extLst>
      <p:ext uri="{BB962C8B-B14F-4D97-AF65-F5344CB8AC3E}">
        <p14:creationId xmlns:p14="http://schemas.microsoft.com/office/powerpoint/2010/main" val="1846852208"/>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12324-58C1-4CC5-BB54-FB699C535563}"/>
              </a:ext>
            </a:extLst>
          </p:cNvPr>
          <p:cNvSpPr txBox="1"/>
          <p:nvPr/>
        </p:nvSpPr>
        <p:spPr>
          <a:xfrm>
            <a:off x="1600200" y="209550"/>
            <a:ext cx="7391400" cy="4862870"/>
          </a:xfrm>
          <a:prstGeom prst="rect">
            <a:avLst/>
          </a:prstGeom>
          <a:noFill/>
        </p:spPr>
        <p:txBody>
          <a:bodyPr wrap="square" rtlCol="0">
            <a:spAutoFit/>
          </a:bodyPr>
          <a:lstStyle/>
          <a:p>
            <a:r>
              <a:rPr lang="en-US" sz="2000" b="1" u="sng" dirty="0"/>
              <a:t>Execution of Tumbling/Stunts – Proper Technique, Stability, Synchronization &amp; Spacing (Sideline and Cheer) </a:t>
            </a:r>
          </a:p>
          <a:p>
            <a:endParaRPr lang="en-US" b="1" u="sng" dirty="0"/>
          </a:p>
          <a:p>
            <a:r>
              <a:rPr lang="en-US" sz="1600" b="1" dirty="0"/>
              <a:t>Remember – Are they relevant to a true Game Day Environment? Skills should be SOLID, SAFE &amp; should be 100% performance READY!</a:t>
            </a:r>
          </a:p>
          <a:p>
            <a:endParaRPr lang="en-US" sz="1600" dirty="0"/>
          </a:p>
          <a:p>
            <a:r>
              <a:rPr lang="en-US" sz="1600" b="1" dirty="0"/>
              <a:t>Proper Technique &amp; Stability</a:t>
            </a:r>
          </a:p>
          <a:p>
            <a:pPr marL="285750" indent="-285750">
              <a:buFont typeface="Arial" panose="020B0604020202020204" pitchFamily="34" charset="0"/>
              <a:buChar char="•"/>
            </a:pPr>
            <a:r>
              <a:rPr lang="en-US" sz="1600" dirty="0"/>
              <a:t>Stunts - Top, Base and Spots</a:t>
            </a:r>
          </a:p>
          <a:p>
            <a:pPr marL="285750" indent="-285750">
              <a:buFont typeface="Arial" panose="020B0604020202020204" pitchFamily="34" charset="0"/>
              <a:buChar char="•"/>
            </a:pPr>
            <a:r>
              <a:rPr lang="en-US" sz="1600" dirty="0"/>
              <a:t>Tumbling </a:t>
            </a:r>
          </a:p>
          <a:p>
            <a:pPr marL="285750" indent="-285750">
              <a:buFont typeface="Arial" panose="020B0604020202020204" pitchFamily="34" charset="0"/>
              <a:buChar char="•"/>
            </a:pPr>
            <a:r>
              <a:rPr lang="en-US" sz="1600" dirty="0"/>
              <a:t>Keeping in mind a game day performance – all skills should be stable with no movement</a:t>
            </a:r>
          </a:p>
          <a:p>
            <a:r>
              <a:rPr lang="en-US" sz="1600" b="1" dirty="0"/>
              <a:t>Synchronization &amp; Spacing</a:t>
            </a:r>
          </a:p>
          <a:p>
            <a:pPr marL="285750" indent="-285750">
              <a:buFont typeface="Arial" panose="020B0604020202020204" pitchFamily="34" charset="0"/>
              <a:buChar char="•"/>
            </a:pPr>
            <a:r>
              <a:rPr lang="en-US" sz="1600" dirty="0"/>
              <a:t>Timing of skills performed</a:t>
            </a:r>
          </a:p>
          <a:p>
            <a:pPr marL="285750" indent="-285750">
              <a:buFont typeface="Arial" panose="020B0604020202020204" pitchFamily="34" charset="0"/>
              <a:buChar char="•"/>
            </a:pPr>
            <a:r>
              <a:rPr lang="en-US" sz="1600" dirty="0"/>
              <a:t>Formations during all skills performed</a:t>
            </a:r>
          </a:p>
          <a:p>
            <a:endParaRPr lang="en-US" sz="1600" dirty="0"/>
          </a:p>
          <a:p>
            <a:r>
              <a:rPr lang="en-US" sz="1600" b="1" dirty="0"/>
              <a:t>Skills should be  practical and what is practical for one team might not be practical for another.</a:t>
            </a:r>
          </a:p>
          <a:p>
            <a:endParaRPr lang="en-US" dirty="0">
              <a:solidFill>
                <a:srgbClr val="FF0000"/>
              </a:solidFill>
            </a:endParaRPr>
          </a:p>
        </p:txBody>
      </p:sp>
    </p:spTree>
    <p:extLst>
      <p:ext uri="{BB962C8B-B14F-4D97-AF65-F5344CB8AC3E}">
        <p14:creationId xmlns:p14="http://schemas.microsoft.com/office/powerpoint/2010/main" val="3753071598"/>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A2521-59AF-4F58-B20C-04B0F7CED42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3791" r="20726" b="3"/>
          <a:stretch/>
        </p:blipFill>
        <p:spPr>
          <a:xfrm>
            <a:off x="5169693" y="10"/>
            <a:ext cx="3974307" cy="51434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3" name="Group 12">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1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extBox 1">
            <a:extLst>
              <a:ext uri="{FF2B5EF4-FFF2-40B4-BE49-F238E27FC236}">
                <a16:creationId xmlns:a16="http://schemas.microsoft.com/office/drawing/2014/main" id="{B6A12324-58C1-4CC5-BB54-FB699C535563}"/>
              </a:ext>
            </a:extLst>
          </p:cNvPr>
          <p:cNvSpPr txBox="1"/>
          <p:nvPr/>
        </p:nvSpPr>
        <p:spPr>
          <a:xfrm>
            <a:off x="482601" y="133350"/>
            <a:ext cx="4089399" cy="4419599"/>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lumMod val="75000"/>
                </a:schemeClr>
              </a:buClr>
              <a:buSzPct val="145000"/>
            </a:pPr>
            <a:r>
              <a:rPr lang="en-US" sz="1900" b="1" u="sng" dirty="0"/>
              <a:t>Overall Impression </a:t>
            </a:r>
            <a:endParaRPr lang="en-US" sz="1900" dirty="0"/>
          </a:p>
          <a:p>
            <a:pPr marL="342900" indent="-342900" defTabSz="457200">
              <a:lnSpc>
                <a:spcPct val="90000"/>
              </a:lnSpc>
              <a:spcBef>
                <a:spcPct val="20000"/>
              </a:spcBef>
              <a:spcAft>
                <a:spcPts val="600"/>
              </a:spcAft>
              <a:buClr>
                <a:schemeClr val="accent1">
                  <a:lumMod val="75000"/>
                </a:schemeClr>
              </a:buClr>
              <a:buSzPct val="145000"/>
              <a:buFont typeface="Arial"/>
              <a:buChar char="•"/>
            </a:pPr>
            <a:r>
              <a:rPr lang="en-US" sz="1900" dirty="0"/>
              <a:t>Did the team “Lead the Crowd” effectively?</a:t>
            </a:r>
          </a:p>
          <a:p>
            <a:pPr marL="342900" indent="-342900" defTabSz="457200">
              <a:lnSpc>
                <a:spcPct val="90000"/>
              </a:lnSpc>
              <a:spcBef>
                <a:spcPct val="20000"/>
              </a:spcBef>
              <a:spcAft>
                <a:spcPts val="600"/>
              </a:spcAft>
              <a:buClr>
                <a:schemeClr val="accent1">
                  <a:lumMod val="75000"/>
                </a:schemeClr>
              </a:buClr>
              <a:buSzPct val="145000"/>
              <a:buFont typeface="Arial"/>
              <a:buChar char="•"/>
            </a:pPr>
            <a:r>
              <a:rPr lang="en-US" sz="1900" dirty="0"/>
              <a:t>Did the team demonstrate “SPIRIT” raising antics?</a:t>
            </a:r>
          </a:p>
          <a:p>
            <a:pPr marL="342900" indent="-342900" defTabSz="457200">
              <a:lnSpc>
                <a:spcPct val="90000"/>
              </a:lnSpc>
              <a:spcBef>
                <a:spcPct val="20000"/>
              </a:spcBef>
              <a:spcAft>
                <a:spcPts val="600"/>
              </a:spcAft>
              <a:buClr>
                <a:schemeClr val="accent1">
                  <a:lumMod val="75000"/>
                </a:schemeClr>
              </a:buClr>
              <a:buSzPct val="145000"/>
              <a:buFont typeface="Arial"/>
              <a:buChar char="•"/>
            </a:pPr>
            <a:r>
              <a:rPr lang="en-US" sz="1900" dirty="0"/>
              <a:t>Did the team exhibit strong “Athleticism”?</a:t>
            </a:r>
          </a:p>
          <a:p>
            <a:pPr marL="342900" indent="-342900" defTabSz="457200">
              <a:lnSpc>
                <a:spcPct val="90000"/>
              </a:lnSpc>
              <a:spcBef>
                <a:spcPct val="20000"/>
              </a:spcBef>
              <a:spcAft>
                <a:spcPts val="600"/>
              </a:spcAft>
              <a:buClr>
                <a:schemeClr val="accent1">
                  <a:lumMod val="75000"/>
                </a:schemeClr>
              </a:buClr>
              <a:buSzPct val="145000"/>
              <a:buFont typeface="Arial"/>
              <a:buChar char="•"/>
            </a:pPr>
            <a:r>
              <a:rPr lang="en-US" sz="1900" dirty="0"/>
              <a:t>Did the team keep the crowd “Entertained”?</a:t>
            </a:r>
          </a:p>
          <a:p>
            <a:pPr marL="342900" indent="-342900" defTabSz="457200">
              <a:lnSpc>
                <a:spcPct val="90000"/>
              </a:lnSpc>
              <a:spcBef>
                <a:spcPct val="20000"/>
              </a:spcBef>
              <a:spcAft>
                <a:spcPts val="600"/>
              </a:spcAft>
              <a:buClr>
                <a:schemeClr val="accent1">
                  <a:lumMod val="75000"/>
                </a:schemeClr>
              </a:buClr>
              <a:buSzPct val="145000"/>
              <a:buFont typeface="Arial"/>
              <a:buChar char="•"/>
            </a:pPr>
            <a:r>
              <a:rPr lang="en-US" sz="1900" dirty="0"/>
              <a:t>Was the overall routine well “Executed” which led to a “Solid” &amp; “Safe” performance?</a:t>
            </a:r>
          </a:p>
          <a:p>
            <a:pPr defTabSz="457200">
              <a:lnSpc>
                <a:spcPct val="90000"/>
              </a:lnSpc>
              <a:spcBef>
                <a:spcPct val="20000"/>
              </a:spcBef>
              <a:spcAft>
                <a:spcPts val="600"/>
              </a:spcAft>
              <a:buClr>
                <a:schemeClr val="accent1">
                  <a:lumMod val="75000"/>
                </a:schemeClr>
              </a:buClr>
              <a:buSzPct val="145000"/>
              <a:buFont typeface="Arial"/>
              <a:buChar char="•"/>
            </a:pPr>
            <a:endParaRPr lang="en-US" sz="1300" dirty="0"/>
          </a:p>
        </p:txBody>
      </p:sp>
    </p:spTree>
    <p:extLst>
      <p:ext uri="{BB962C8B-B14F-4D97-AF65-F5344CB8AC3E}">
        <p14:creationId xmlns:p14="http://schemas.microsoft.com/office/powerpoint/2010/main" val="501037600"/>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9656"/>
            <a:ext cx="1953297" cy="5167646"/>
            <a:chOff x="2199787" y="-12875"/>
            <a:chExt cx="2679011" cy="6890194"/>
          </a:xfrm>
        </p:grpSpPr>
        <p:sp useBgFill="1">
          <p:nvSpPr>
            <p:cNvPr id="1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5143500"/>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a:extLst>
              <a:ext uri="{FF2B5EF4-FFF2-40B4-BE49-F238E27FC236}">
                <a16:creationId xmlns:a16="http://schemas.microsoft.com/office/drawing/2014/main" id="{ED662CFE-3E69-4C9F-9FEA-2C2E9513EC4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1687" r="25567" b="3"/>
          <a:stretch/>
        </p:blipFill>
        <p:spPr>
          <a:xfrm>
            <a:off x="20" y="10"/>
            <a:ext cx="2594352" cy="51434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a:extLst>
              <a:ext uri="{FF2B5EF4-FFF2-40B4-BE49-F238E27FC236}">
                <a16:creationId xmlns:a16="http://schemas.microsoft.com/office/drawing/2014/main" id="{B6A12324-58C1-4CC5-BB54-FB699C535563}"/>
              </a:ext>
            </a:extLst>
          </p:cNvPr>
          <p:cNvSpPr txBox="1"/>
          <p:nvPr/>
        </p:nvSpPr>
        <p:spPr>
          <a:xfrm>
            <a:off x="2882900" y="285750"/>
            <a:ext cx="6184900" cy="4648199"/>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lumMod val="75000"/>
                </a:schemeClr>
              </a:buClr>
              <a:buSzPct val="145000"/>
            </a:pPr>
            <a:r>
              <a:rPr lang="en-US" sz="2400" b="1" u="sng" dirty="0"/>
              <a:t>Skill Incorporations Tips</a:t>
            </a:r>
          </a:p>
          <a:p>
            <a:pPr defTabSz="457200">
              <a:lnSpc>
                <a:spcPct val="90000"/>
              </a:lnSpc>
              <a:spcBef>
                <a:spcPct val="20000"/>
              </a:spcBef>
              <a:spcAft>
                <a:spcPts val="600"/>
              </a:spcAft>
              <a:buClr>
                <a:schemeClr val="accent1">
                  <a:lumMod val="75000"/>
                </a:schemeClr>
              </a:buClr>
              <a:buSzPct val="145000"/>
            </a:pPr>
            <a:r>
              <a:rPr lang="en-US" b="1" u="sng" dirty="0"/>
              <a:t>Stunts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Used to make cheerleaders visual to better lead the crowd</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Stunts to consider – Preps, Extension, Liberties, Hitches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Can they still lead the crowd in the stunt?</a:t>
            </a:r>
          </a:p>
          <a:p>
            <a:pPr defTabSz="457200">
              <a:lnSpc>
                <a:spcPct val="90000"/>
              </a:lnSpc>
              <a:spcBef>
                <a:spcPct val="20000"/>
              </a:spcBef>
              <a:spcAft>
                <a:spcPts val="600"/>
              </a:spcAft>
              <a:buClr>
                <a:schemeClr val="accent1">
                  <a:lumMod val="75000"/>
                </a:schemeClr>
              </a:buClr>
              <a:buSzPct val="145000"/>
            </a:pPr>
            <a:r>
              <a:rPr lang="en-US" b="1" u="sng" dirty="0"/>
              <a:t>Tumbling / Jumps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Think S-S-S – Single Synchronized Skills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Synchronized ALWAYS Better – Unless choreographed to match response</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Tumbling/jump combos are  better for Performance Routines</a:t>
            </a:r>
            <a:endParaRPr lang="en-US" sz="1600" b="1" u="sng" dirty="0"/>
          </a:p>
          <a:p>
            <a:pPr defTabSz="457200">
              <a:lnSpc>
                <a:spcPct val="90000"/>
              </a:lnSpc>
              <a:spcBef>
                <a:spcPct val="20000"/>
              </a:spcBef>
              <a:spcAft>
                <a:spcPts val="600"/>
              </a:spcAft>
              <a:buClr>
                <a:schemeClr val="accent1">
                  <a:lumMod val="75000"/>
                </a:schemeClr>
              </a:buClr>
              <a:buSzPct val="145000"/>
            </a:pPr>
            <a:r>
              <a:rPr lang="en-US" sz="1600" b="1" dirty="0"/>
              <a:t>**Teams should incorporate skills that can be performed well.  These skills should not inhibit their ability to lead the crowd effectively.  Do what you do well and move on!</a:t>
            </a:r>
          </a:p>
          <a:p>
            <a:pPr defTabSz="457200">
              <a:lnSpc>
                <a:spcPct val="90000"/>
              </a:lnSpc>
              <a:spcBef>
                <a:spcPct val="20000"/>
              </a:spcBef>
              <a:spcAft>
                <a:spcPts val="600"/>
              </a:spcAft>
              <a:buClr>
                <a:schemeClr val="accent1">
                  <a:lumMod val="75000"/>
                </a:schemeClr>
              </a:buClr>
              <a:buSzPct val="145000"/>
              <a:buFont typeface="Arial"/>
              <a:buChar char="•"/>
            </a:pPr>
            <a:endParaRPr lang="en-US" sz="700" dirty="0"/>
          </a:p>
        </p:txBody>
      </p:sp>
    </p:spTree>
    <p:extLst>
      <p:ext uri="{BB962C8B-B14F-4D97-AF65-F5344CB8AC3E}">
        <p14:creationId xmlns:p14="http://schemas.microsoft.com/office/powerpoint/2010/main" val="2626627194"/>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340E0D-74C2-4C6E-B8A5-8D6BD7C185AA}"/>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1944" r="20444"/>
          <a:stretch/>
        </p:blipFill>
        <p:spPr>
          <a:xfrm>
            <a:off x="1230765" y="802141"/>
            <a:ext cx="2187147" cy="32174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id="{B6A12324-58C1-4CC5-BB54-FB699C535563}"/>
              </a:ext>
            </a:extLst>
          </p:cNvPr>
          <p:cNvSpPr txBox="1"/>
          <p:nvPr/>
        </p:nvSpPr>
        <p:spPr>
          <a:xfrm>
            <a:off x="3581400" y="133350"/>
            <a:ext cx="5486400" cy="4953000"/>
          </a:xfrm>
          <a:prstGeom prst="rect">
            <a:avLst/>
          </a:prstGeom>
        </p:spPr>
        <p:txBody>
          <a:bodyPr vert="horz" lIns="91440" tIns="45720" rIns="91440" bIns="45720" rtlCol="0" anchor="ctr">
            <a:normAutofit/>
          </a:bodyPr>
          <a:lstStyle/>
          <a:p>
            <a:pPr algn="ctr" defTabSz="457200">
              <a:lnSpc>
                <a:spcPct val="90000"/>
              </a:lnSpc>
              <a:spcBef>
                <a:spcPct val="20000"/>
              </a:spcBef>
              <a:spcAft>
                <a:spcPts val="600"/>
              </a:spcAft>
              <a:buClr>
                <a:schemeClr val="accent1">
                  <a:lumMod val="75000"/>
                </a:schemeClr>
              </a:buClr>
              <a:buSzPct val="145000"/>
            </a:pPr>
            <a:r>
              <a:rPr lang="en-US" sz="2000" b="1" u="sng" dirty="0"/>
              <a:t>Fight Song &amp; Band Chant Overview</a:t>
            </a:r>
          </a:p>
          <a:p>
            <a:pPr algn="ctr" defTabSz="457200">
              <a:lnSpc>
                <a:spcPct val="90000"/>
              </a:lnSpc>
              <a:spcBef>
                <a:spcPct val="20000"/>
              </a:spcBef>
              <a:spcAft>
                <a:spcPts val="600"/>
              </a:spcAft>
              <a:buClr>
                <a:schemeClr val="accent1">
                  <a:lumMod val="75000"/>
                </a:schemeClr>
              </a:buClr>
              <a:buSzPct val="145000"/>
            </a:pPr>
            <a:endParaRPr lang="en-US" sz="300" b="1" u="sng" dirty="0"/>
          </a:p>
          <a:p>
            <a:pPr defTabSz="457200">
              <a:lnSpc>
                <a:spcPct val="90000"/>
              </a:lnSpc>
              <a:spcBef>
                <a:spcPct val="20000"/>
              </a:spcBef>
              <a:spcAft>
                <a:spcPts val="600"/>
              </a:spcAft>
              <a:buClr>
                <a:schemeClr val="accent1">
                  <a:lumMod val="75000"/>
                </a:schemeClr>
              </a:buClr>
              <a:buSzPct val="145000"/>
            </a:pPr>
            <a:r>
              <a:rPr lang="en-US" sz="1600" b="1" u="sng" dirty="0"/>
              <a:t>Band Chant</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The first section of the routine</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Similar to a :30 second time out at a game</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Should have an emphasis on crowd appeal and practicality</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No Stunts or Tumbling permitted</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Jumps and Kicks will be allowed</a:t>
            </a:r>
          </a:p>
          <a:p>
            <a:pPr defTabSz="457200">
              <a:lnSpc>
                <a:spcPct val="90000"/>
              </a:lnSpc>
              <a:spcBef>
                <a:spcPct val="20000"/>
              </a:spcBef>
              <a:spcAft>
                <a:spcPts val="600"/>
              </a:spcAft>
              <a:buClr>
                <a:schemeClr val="accent1">
                  <a:lumMod val="75000"/>
                </a:schemeClr>
              </a:buClr>
              <a:buSzPct val="145000"/>
            </a:pPr>
            <a:endParaRPr lang="en-US" sz="1400" b="1" u="sng" dirty="0"/>
          </a:p>
          <a:p>
            <a:pPr defTabSz="457200">
              <a:lnSpc>
                <a:spcPct val="90000"/>
              </a:lnSpc>
              <a:spcBef>
                <a:spcPct val="20000"/>
              </a:spcBef>
              <a:spcAft>
                <a:spcPts val="600"/>
              </a:spcAft>
              <a:buClr>
                <a:schemeClr val="accent1">
                  <a:lumMod val="75000"/>
                </a:schemeClr>
              </a:buClr>
              <a:buSzPct val="145000"/>
            </a:pPr>
            <a:r>
              <a:rPr lang="en-US" sz="1600" b="1" u="sng" dirty="0"/>
              <a:t>Fight Song</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The Fight Song can incorporate Stunts and Tumbling</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Should be practical and easy to follow </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600" dirty="0"/>
              <a:t>Must follow 8 count restrictions and additional skill restrictions</a:t>
            </a:r>
          </a:p>
        </p:txBody>
      </p:sp>
    </p:spTree>
    <p:extLst>
      <p:ext uri="{BB962C8B-B14F-4D97-AF65-F5344CB8AC3E}">
        <p14:creationId xmlns:p14="http://schemas.microsoft.com/office/powerpoint/2010/main" val="1212863990"/>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653507-07B6-4ACE-84BA-366A19C8EFF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6461" r="17979" b="2"/>
          <a:stretch/>
        </p:blipFill>
        <p:spPr>
          <a:xfrm>
            <a:off x="5067743" y="0"/>
            <a:ext cx="3974307" cy="51434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2" name="Group 151">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15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2" name="Shape 112"/>
          <p:cNvSpPr>
            <a:spLocks noGrp="1"/>
          </p:cNvSpPr>
          <p:nvPr>
            <p:ph type="title"/>
          </p:nvPr>
        </p:nvSpPr>
        <p:spPr>
          <a:xfrm>
            <a:off x="333772" y="38103"/>
            <a:ext cx="3781028" cy="857248"/>
          </a:xfrm>
          <a:prstGeom prst="rect">
            <a:avLst/>
          </a:prstGeom>
        </p:spPr>
        <p:txBody>
          <a:bodyPr>
            <a:normAutofit/>
          </a:bodyPr>
          <a:lstStyle>
            <a:lvl1pPr>
              <a:defRPr>
                <a:latin typeface="CorporateSBQ-Regular"/>
                <a:ea typeface="CorporateSBQ-Regular"/>
                <a:cs typeface="CorporateSBQ-Regular"/>
                <a:sym typeface="CorporateSBQ-Regular"/>
              </a:defRPr>
            </a:lvl1pPr>
          </a:lstStyle>
          <a:p>
            <a:pPr algn="l"/>
            <a:r>
              <a:rPr lang="en-US" b="1" dirty="0"/>
              <a:t>What Is Game Day?</a:t>
            </a:r>
          </a:p>
        </p:txBody>
      </p:sp>
      <p:sp>
        <p:nvSpPr>
          <p:cNvPr id="113" name="Shape 113"/>
          <p:cNvSpPr>
            <a:spLocks noGrp="1"/>
          </p:cNvSpPr>
          <p:nvPr>
            <p:ph idx="1"/>
          </p:nvPr>
        </p:nvSpPr>
        <p:spPr>
          <a:xfrm>
            <a:off x="457200" y="666750"/>
            <a:ext cx="4067349" cy="4114800"/>
          </a:xfrm>
          <a:prstGeom prst="rect">
            <a:avLst/>
          </a:prstGeom>
        </p:spPr>
        <p:txBody>
          <a:bodyPr>
            <a:normAutofit/>
          </a:bodyPr>
          <a:lstStyle/>
          <a:p>
            <a:pPr marL="192881" indent="-192881" defTabSz="257175">
              <a:lnSpc>
                <a:spcPct val="90000"/>
              </a:lnSpc>
              <a:spcBef>
                <a:spcPts val="563"/>
              </a:spcBef>
              <a:buClr>
                <a:schemeClr val="accent1">
                  <a:lumMod val="60000"/>
                  <a:lumOff val="40000"/>
                </a:schemeClr>
              </a:buClr>
              <a:buSzPct val="80000"/>
              <a:buFont typeface="Wingdings 3" charset="2"/>
              <a:buChar char=""/>
            </a:pPr>
            <a:r>
              <a:rPr lang="en-US" sz="1600" dirty="0">
                <a:latin typeface="Trebuchet MS" panose="020B0603020202020204"/>
              </a:rPr>
              <a:t>Game Day is a competition that rewards traditional cheerleading responsibilities at the schools</a:t>
            </a:r>
          </a:p>
          <a:p>
            <a:pPr marL="192881" indent="-192881" defTabSz="257175">
              <a:lnSpc>
                <a:spcPct val="90000"/>
              </a:lnSpc>
              <a:spcBef>
                <a:spcPts val="563"/>
              </a:spcBef>
              <a:buClr>
                <a:schemeClr val="accent1">
                  <a:lumMod val="60000"/>
                  <a:lumOff val="40000"/>
                </a:schemeClr>
              </a:buClr>
              <a:buSzPct val="80000"/>
              <a:buFont typeface="Wingdings 3" charset="2"/>
              <a:buChar char=""/>
            </a:pPr>
            <a:r>
              <a:rPr lang="en-US" sz="1600" dirty="0">
                <a:latin typeface="Trebuchet MS" panose="020B0603020202020204"/>
              </a:rPr>
              <a:t>It gives teams a forum to compete in categories that reflect what they do on the sidelines to engage crowd involvement and demonstrate school traditions</a:t>
            </a:r>
          </a:p>
          <a:p>
            <a:pPr marL="192881" indent="-192881" defTabSz="257175">
              <a:lnSpc>
                <a:spcPct val="90000"/>
              </a:lnSpc>
              <a:spcBef>
                <a:spcPts val="563"/>
              </a:spcBef>
              <a:buClr>
                <a:schemeClr val="accent1">
                  <a:lumMod val="60000"/>
                  <a:lumOff val="40000"/>
                </a:schemeClr>
              </a:buClr>
              <a:buSzPct val="80000"/>
              <a:buFont typeface="Wingdings 3" charset="2"/>
              <a:buChar char=""/>
            </a:pPr>
            <a:r>
              <a:rPr lang="en-US" sz="1600" dirty="0">
                <a:latin typeface="Trebuchet MS" panose="020B0603020202020204"/>
              </a:rPr>
              <a:t>Categories</a:t>
            </a:r>
          </a:p>
          <a:p>
            <a:pPr marL="417910" lvl="1" indent="-160735" defTabSz="257175">
              <a:lnSpc>
                <a:spcPct val="90000"/>
              </a:lnSpc>
              <a:spcBef>
                <a:spcPts val="563"/>
              </a:spcBef>
              <a:buClr>
                <a:schemeClr val="accent1">
                  <a:lumMod val="60000"/>
                  <a:lumOff val="40000"/>
                </a:schemeClr>
              </a:buClr>
              <a:buSzPct val="80000"/>
              <a:buFont typeface="Wingdings 3" charset="2"/>
              <a:buChar char=""/>
            </a:pPr>
            <a:r>
              <a:rPr lang="en-US" sz="1600" dirty="0">
                <a:latin typeface="Trebuchet MS" panose="020B0603020202020204"/>
              </a:rPr>
              <a:t>Band Dance, Situational Sideline/Time-Out Cheer, Fight Song</a:t>
            </a:r>
          </a:p>
          <a:p>
            <a:pPr marL="223742" indent="-223742" defTabSz="298322">
              <a:lnSpc>
                <a:spcPct val="90000"/>
              </a:lnSpc>
              <a:spcBef>
                <a:spcPts val="450"/>
              </a:spcBef>
              <a:defRPr sz="2784">
                <a:latin typeface="CorporateSBQ-Light"/>
                <a:ea typeface="CorporateSBQ-Light"/>
                <a:cs typeface="CorporateSBQ-Light"/>
                <a:sym typeface="CorporateSBQ-Light"/>
              </a:defRPr>
            </a:pPr>
            <a:endParaRPr lang="en-US" sz="1200" dirty="0"/>
          </a:p>
        </p:txBody>
      </p:sp>
    </p:spTree>
    <p:extLst>
      <p:ext uri="{BB962C8B-B14F-4D97-AF65-F5344CB8AC3E}">
        <p14:creationId xmlns:p14="http://schemas.microsoft.com/office/powerpoint/2010/main" val="409859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9656"/>
            <a:ext cx="1953297" cy="5167646"/>
            <a:chOff x="2199787" y="-12875"/>
            <a:chExt cx="2679011" cy="6890194"/>
          </a:xfrm>
        </p:grpSpPr>
        <p:sp useBgFill="1">
          <p:nvSpPr>
            <p:cNvPr id="4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5143500"/>
            <a:chOff x="1320800" y="0"/>
            <a:chExt cx="2436813" cy="6858001"/>
          </a:xfrm>
        </p:grpSpPr>
        <p:sp>
          <p:nvSpPr>
            <p:cNvPr id="4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a:extLst>
              <a:ext uri="{FF2B5EF4-FFF2-40B4-BE49-F238E27FC236}">
                <a16:creationId xmlns:a16="http://schemas.microsoft.com/office/drawing/2014/main" id="{1AB2BF36-5ACC-4581-BA95-AC7274D477C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6813" r="20441" b="3"/>
          <a:stretch/>
        </p:blipFill>
        <p:spPr>
          <a:xfrm>
            <a:off x="20" y="10"/>
            <a:ext cx="2594352" cy="51434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a:extLst>
              <a:ext uri="{FF2B5EF4-FFF2-40B4-BE49-F238E27FC236}">
                <a16:creationId xmlns:a16="http://schemas.microsoft.com/office/drawing/2014/main" id="{B6A12324-58C1-4CC5-BB54-FB699C535563}"/>
              </a:ext>
            </a:extLst>
          </p:cNvPr>
          <p:cNvSpPr txBox="1"/>
          <p:nvPr/>
        </p:nvSpPr>
        <p:spPr>
          <a:xfrm>
            <a:off x="2882900" y="57151"/>
            <a:ext cx="6184900" cy="5029200"/>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lumMod val="75000"/>
                </a:schemeClr>
              </a:buClr>
              <a:buSzPct val="145000"/>
            </a:pPr>
            <a:r>
              <a:rPr lang="en-US" sz="1600" b="1" u="sng" dirty="0"/>
              <a:t>Game Day Visual Appeal</a:t>
            </a:r>
          </a:p>
          <a:p>
            <a:pPr defTabSz="457200">
              <a:lnSpc>
                <a:spcPct val="90000"/>
              </a:lnSpc>
              <a:spcBef>
                <a:spcPct val="20000"/>
              </a:spcBef>
              <a:spcAft>
                <a:spcPts val="600"/>
              </a:spcAft>
              <a:buClr>
                <a:schemeClr val="accent1">
                  <a:lumMod val="75000"/>
                </a:schemeClr>
              </a:buClr>
              <a:buSzPct val="145000"/>
              <a:buFont typeface="Arial"/>
              <a:buChar char="•"/>
            </a:pPr>
            <a:r>
              <a:rPr lang="en-US" sz="1600" dirty="0"/>
              <a:t>Level Changes, Ripples &amp; Creative Movement</a:t>
            </a:r>
          </a:p>
          <a:p>
            <a:pPr defTabSz="457200">
              <a:lnSpc>
                <a:spcPct val="90000"/>
              </a:lnSpc>
              <a:spcBef>
                <a:spcPct val="20000"/>
              </a:spcBef>
              <a:spcAft>
                <a:spcPts val="600"/>
              </a:spcAft>
              <a:buClr>
                <a:schemeClr val="accent1">
                  <a:lumMod val="75000"/>
                </a:schemeClr>
              </a:buClr>
              <a:buSzPct val="145000"/>
              <a:buFont typeface="Arial"/>
              <a:buChar char="•"/>
            </a:pPr>
            <a:r>
              <a:rPr lang="en-US" sz="1600" dirty="0"/>
              <a:t>Use of the floor throughout the routine</a:t>
            </a:r>
          </a:p>
          <a:p>
            <a:pPr defTabSz="457200">
              <a:lnSpc>
                <a:spcPct val="90000"/>
              </a:lnSpc>
              <a:spcBef>
                <a:spcPct val="20000"/>
              </a:spcBef>
              <a:spcAft>
                <a:spcPts val="600"/>
              </a:spcAft>
              <a:buClr>
                <a:schemeClr val="accent1">
                  <a:lumMod val="75000"/>
                </a:schemeClr>
              </a:buClr>
              <a:buSzPct val="145000"/>
              <a:buFont typeface="Arial"/>
              <a:buChar char="•"/>
            </a:pPr>
            <a:r>
              <a:rPr lang="en-US" sz="1600" dirty="0"/>
              <a:t>Seamless flow from beginning to the end</a:t>
            </a:r>
          </a:p>
          <a:p>
            <a:pPr defTabSz="457200">
              <a:lnSpc>
                <a:spcPct val="90000"/>
              </a:lnSpc>
              <a:spcBef>
                <a:spcPct val="20000"/>
              </a:spcBef>
              <a:spcAft>
                <a:spcPts val="600"/>
              </a:spcAft>
              <a:buClr>
                <a:schemeClr val="accent1">
                  <a:lumMod val="75000"/>
                </a:schemeClr>
              </a:buClr>
              <a:buSzPct val="145000"/>
              <a:buFont typeface="Arial"/>
              <a:buChar char="•"/>
            </a:pPr>
            <a:r>
              <a:rPr lang="en-US" sz="1600" dirty="0"/>
              <a:t> Use of Floor and Variety of Formations</a:t>
            </a:r>
          </a:p>
          <a:p>
            <a:pPr defTabSz="457200">
              <a:lnSpc>
                <a:spcPct val="90000"/>
              </a:lnSpc>
              <a:spcBef>
                <a:spcPct val="20000"/>
              </a:spcBef>
              <a:spcAft>
                <a:spcPts val="600"/>
              </a:spcAft>
              <a:buClr>
                <a:schemeClr val="accent1">
                  <a:lumMod val="75000"/>
                </a:schemeClr>
              </a:buClr>
              <a:buSzPct val="145000"/>
            </a:pPr>
            <a:endParaRPr lang="en-US" sz="1600" dirty="0"/>
          </a:p>
          <a:p>
            <a:pPr defTabSz="457200">
              <a:lnSpc>
                <a:spcPct val="90000"/>
              </a:lnSpc>
              <a:spcBef>
                <a:spcPct val="20000"/>
              </a:spcBef>
              <a:spcAft>
                <a:spcPts val="600"/>
              </a:spcAft>
              <a:buClr>
                <a:schemeClr val="accent1">
                  <a:lumMod val="75000"/>
                </a:schemeClr>
              </a:buClr>
              <a:buSzPct val="145000"/>
            </a:pPr>
            <a:r>
              <a:rPr lang="en-US" sz="1600" b="1" u="sng" dirty="0"/>
              <a:t>Material relevant to Game Day environment (Band Chant) </a:t>
            </a:r>
          </a:p>
          <a:p>
            <a:pPr defTabSz="457200">
              <a:lnSpc>
                <a:spcPct val="90000"/>
              </a:lnSpc>
              <a:spcBef>
                <a:spcPct val="20000"/>
              </a:spcBef>
              <a:spcAft>
                <a:spcPts val="600"/>
              </a:spcAft>
              <a:buClr>
                <a:schemeClr val="accent1">
                  <a:lumMod val="75000"/>
                </a:schemeClr>
              </a:buClr>
              <a:buSzPct val="145000"/>
            </a:pPr>
            <a:r>
              <a:rPr lang="en-US" sz="1600" b="1" u="sng" dirty="0"/>
              <a:t>Effectiveness of Incorporation (Fight Song) </a:t>
            </a:r>
            <a:endParaRPr lang="en-US" sz="1600" dirty="0"/>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600" dirty="0"/>
              <a:t>Proper use of material and skills relevant to game day environment:</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600" dirty="0"/>
              <a:t>Was the material practical and relevant?</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600" dirty="0"/>
              <a:t>Can this be performed at any time during a game and in any situation?</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600" dirty="0"/>
              <a:t>Was the team engaged with the crowd and encouraging participation?</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600" dirty="0"/>
              <a:t>Skills should be clean and effective, not a distraction.</a:t>
            </a:r>
          </a:p>
          <a:p>
            <a:pPr defTabSz="457200">
              <a:lnSpc>
                <a:spcPct val="90000"/>
              </a:lnSpc>
              <a:spcBef>
                <a:spcPct val="20000"/>
              </a:spcBef>
              <a:spcAft>
                <a:spcPts val="600"/>
              </a:spcAft>
              <a:buClr>
                <a:schemeClr val="accent1">
                  <a:lumMod val="75000"/>
                </a:schemeClr>
              </a:buClr>
              <a:buSzPct val="145000"/>
              <a:buFont typeface="Arial"/>
              <a:buChar char="•"/>
            </a:pPr>
            <a:endParaRPr lang="en-US" sz="700" dirty="0"/>
          </a:p>
        </p:txBody>
      </p:sp>
    </p:spTree>
    <p:extLst>
      <p:ext uri="{BB962C8B-B14F-4D97-AF65-F5344CB8AC3E}">
        <p14:creationId xmlns:p14="http://schemas.microsoft.com/office/powerpoint/2010/main" val="182368784"/>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9656"/>
            <a:ext cx="1953297" cy="5167646"/>
            <a:chOff x="2199787" y="-12875"/>
            <a:chExt cx="2679011" cy="6890194"/>
          </a:xfrm>
        </p:grpSpPr>
        <p:sp useBgFill="1">
          <p:nvSpPr>
            <p:cNvPr id="27"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5143500"/>
            <a:chOff x="1320800" y="0"/>
            <a:chExt cx="2436813" cy="6858001"/>
          </a:xfrm>
        </p:grpSpPr>
        <p:sp>
          <p:nvSpPr>
            <p:cNvPr id="31"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a:extLst>
              <a:ext uri="{FF2B5EF4-FFF2-40B4-BE49-F238E27FC236}">
                <a16:creationId xmlns:a16="http://schemas.microsoft.com/office/drawing/2014/main" id="{96F83D88-7165-46F7-BD47-2353F460CAC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7269" r="19985" b="3"/>
          <a:stretch/>
        </p:blipFill>
        <p:spPr>
          <a:xfrm>
            <a:off x="20" y="10"/>
            <a:ext cx="2594352" cy="51434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a:extLst>
              <a:ext uri="{FF2B5EF4-FFF2-40B4-BE49-F238E27FC236}">
                <a16:creationId xmlns:a16="http://schemas.microsoft.com/office/drawing/2014/main" id="{B6A12324-58C1-4CC5-BB54-FB699C535563}"/>
              </a:ext>
            </a:extLst>
          </p:cNvPr>
          <p:cNvSpPr txBox="1"/>
          <p:nvPr/>
        </p:nvSpPr>
        <p:spPr>
          <a:xfrm>
            <a:off x="3195657" y="22510"/>
            <a:ext cx="5872143" cy="4987640"/>
          </a:xfrm>
          <a:prstGeom prst="rect">
            <a:avLst/>
          </a:prstGeom>
        </p:spPr>
        <p:txBody>
          <a:bodyPr vert="horz" lIns="91440" tIns="45720" rIns="91440" bIns="45720" rtlCol="0" anchor="ctr">
            <a:normAutofit lnSpcReduction="10000"/>
          </a:bodyPr>
          <a:lstStyle/>
          <a:p>
            <a:pPr defTabSz="457200">
              <a:lnSpc>
                <a:spcPct val="90000"/>
              </a:lnSpc>
              <a:spcBef>
                <a:spcPct val="20000"/>
              </a:spcBef>
              <a:spcAft>
                <a:spcPts val="600"/>
              </a:spcAft>
              <a:buClr>
                <a:schemeClr val="accent1">
                  <a:lumMod val="75000"/>
                </a:schemeClr>
              </a:buClr>
              <a:buSzPct val="145000"/>
            </a:pPr>
            <a:r>
              <a:rPr lang="en-US" sz="2000" b="1" u="sng" dirty="0"/>
              <a:t>Motion Technique / Crowd Leading Tools </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Motion Placement </a:t>
            </a:r>
            <a:r>
              <a:rPr lang="en-US" sz="1400" dirty="0"/>
              <a:t>– Levels of Arms, Wrist, Elbows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Sharpness</a:t>
            </a:r>
            <a:r>
              <a:rPr lang="en-US" sz="1400" dirty="0"/>
              <a:t> – Speed and precision, not bouncy</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Synchronization</a:t>
            </a:r>
            <a:r>
              <a:rPr lang="en-US" sz="1400" dirty="0"/>
              <a:t> – Motions and props are performed effectively as a whole or in groups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Technique</a:t>
            </a:r>
            <a:r>
              <a:rPr lang="en-US" sz="1400" dirty="0"/>
              <a:t> – Good demonstration of team’s cheer dance ability</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Timing</a:t>
            </a:r>
            <a:r>
              <a:rPr lang="en-US" sz="1400" dirty="0"/>
              <a:t> – Staying on Counts</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Spacing</a:t>
            </a:r>
            <a:r>
              <a:rPr lang="en-US" sz="1400" dirty="0"/>
              <a:t> – Formations should be spread out for maximum crowd coverage</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b="1" dirty="0"/>
              <a:t>Props</a:t>
            </a:r>
            <a:r>
              <a:rPr lang="en-US" sz="1400" dirty="0"/>
              <a:t> – Used effectively to encourage crowd responses</a:t>
            </a:r>
          </a:p>
          <a:p>
            <a:pPr defTabSz="457200">
              <a:lnSpc>
                <a:spcPct val="90000"/>
              </a:lnSpc>
              <a:spcBef>
                <a:spcPct val="20000"/>
              </a:spcBef>
              <a:spcAft>
                <a:spcPts val="600"/>
              </a:spcAft>
              <a:buClr>
                <a:schemeClr val="accent1">
                  <a:lumMod val="75000"/>
                </a:schemeClr>
              </a:buClr>
              <a:buSzPct val="145000"/>
            </a:pPr>
            <a:r>
              <a:rPr lang="en-US" sz="2000" b="1" u="sng" dirty="0"/>
              <a:t>Execution </a:t>
            </a:r>
            <a:endParaRPr lang="en-US" sz="2000" b="1" dirty="0"/>
          </a:p>
          <a:p>
            <a:pPr defTabSz="457200">
              <a:lnSpc>
                <a:spcPct val="90000"/>
              </a:lnSpc>
              <a:spcBef>
                <a:spcPct val="20000"/>
              </a:spcBef>
              <a:spcAft>
                <a:spcPts val="600"/>
              </a:spcAft>
              <a:buClr>
                <a:schemeClr val="accent1">
                  <a:lumMod val="75000"/>
                </a:schemeClr>
              </a:buClr>
              <a:buSzPct val="145000"/>
              <a:buFont typeface="Arial"/>
              <a:buChar char="•"/>
            </a:pPr>
            <a:r>
              <a:rPr lang="en-US" sz="1400" b="1" dirty="0"/>
              <a:t>Skill Technique</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dirty="0"/>
              <a:t>Practical Skill incorporation</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1400" dirty="0"/>
              <a:t>Proper Technique of skills performed</a:t>
            </a:r>
          </a:p>
          <a:p>
            <a:pPr defTabSz="457200">
              <a:lnSpc>
                <a:spcPct val="90000"/>
              </a:lnSpc>
              <a:spcBef>
                <a:spcPct val="20000"/>
              </a:spcBef>
              <a:spcAft>
                <a:spcPts val="600"/>
              </a:spcAft>
              <a:buClr>
                <a:schemeClr val="accent1">
                  <a:lumMod val="75000"/>
                </a:schemeClr>
              </a:buClr>
              <a:buSzPct val="145000"/>
              <a:buFont typeface="Arial"/>
              <a:buChar char="•"/>
            </a:pPr>
            <a:r>
              <a:rPr lang="en-US" sz="1400" b="1" dirty="0"/>
              <a:t>Stability</a:t>
            </a:r>
            <a:r>
              <a:rPr lang="en-US" sz="1400" dirty="0"/>
              <a:t> – Strength of movement</a:t>
            </a:r>
          </a:p>
          <a:p>
            <a:pPr defTabSz="457200">
              <a:lnSpc>
                <a:spcPct val="90000"/>
              </a:lnSpc>
              <a:spcBef>
                <a:spcPct val="20000"/>
              </a:spcBef>
              <a:spcAft>
                <a:spcPts val="600"/>
              </a:spcAft>
              <a:buClr>
                <a:schemeClr val="accent1">
                  <a:lumMod val="75000"/>
                </a:schemeClr>
              </a:buClr>
              <a:buSzPct val="145000"/>
              <a:buFont typeface="Arial"/>
              <a:buChar char="•"/>
            </a:pPr>
            <a:r>
              <a:rPr lang="en-US" sz="1400" b="1" dirty="0"/>
              <a:t>Synchronization</a:t>
            </a:r>
            <a:r>
              <a:rPr lang="en-US" sz="1400" dirty="0"/>
              <a:t> – Timing of skills performed</a:t>
            </a:r>
          </a:p>
          <a:p>
            <a:pPr defTabSz="457200">
              <a:lnSpc>
                <a:spcPct val="90000"/>
              </a:lnSpc>
              <a:spcBef>
                <a:spcPct val="20000"/>
              </a:spcBef>
              <a:spcAft>
                <a:spcPts val="600"/>
              </a:spcAft>
              <a:buClr>
                <a:schemeClr val="accent1">
                  <a:lumMod val="75000"/>
                </a:schemeClr>
              </a:buClr>
              <a:buSzPct val="145000"/>
              <a:buFont typeface="Arial"/>
              <a:buChar char="•"/>
            </a:pPr>
            <a:r>
              <a:rPr lang="en-US" sz="1400" b="1" dirty="0"/>
              <a:t>Maximum</a:t>
            </a:r>
            <a:r>
              <a:rPr lang="en-US" sz="1400" dirty="0"/>
              <a:t> </a:t>
            </a:r>
            <a:r>
              <a:rPr lang="en-US" sz="1400" b="1" dirty="0"/>
              <a:t>Crowd</a:t>
            </a:r>
            <a:r>
              <a:rPr lang="en-US" sz="1400" dirty="0"/>
              <a:t> </a:t>
            </a:r>
            <a:r>
              <a:rPr lang="en-US" sz="1400" b="1" dirty="0"/>
              <a:t>Coverage</a:t>
            </a:r>
            <a:r>
              <a:rPr lang="en-US" sz="1400" dirty="0"/>
              <a:t> – Spread out formation to cover the crowd</a:t>
            </a:r>
          </a:p>
        </p:txBody>
      </p:sp>
    </p:spTree>
    <p:extLst>
      <p:ext uri="{BB962C8B-B14F-4D97-AF65-F5344CB8AC3E}">
        <p14:creationId xmlns:p14="http://schemas.microsoft.com/office/powerpoint/2010/main" val="2670461575"/>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3608D9-DE10-49E7-A195-CA1C745E1B71}"/>
              </a:ext>
            </a:extLst>
          </p:cNvPr>
          <p:cNvPicPr>
            <a:picLocks noChangeAspect="1"/>
          </p:cNvPicPr>
          <p:nvPr/>
        </p:nvPicPr>
        <p:blipFill rotWithShape="1">
          <a:blip r:embed="rId4">
            <a:extLst>
              <a:ext uri="{28A0092B-C50C-407E-A947-70E740481C1C}">
                <a14:useLocalDpi xmlns:a14="http://schemas.microsoft.com/office/drawing/2010/main" val="0"/>
              </a:ext>
            </a:extLst>
          </a:blip>
          <a:srcRect l="27915" r="6602" b="3"/>
          <a:stretch/>
        </p:blipFill>
        <p:spPr>
          <a:xfrm>
            <a:off x="5169693" y="10"/>
            <a:ext cx="3974307" cy="51434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6" name="Group 25">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27"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extBox 1">
            <a:extLst>
              <a:ext uri="{FF2B5EF4-FFF2-40B4-BE49-F238E27FC236}">
                <a16:creationId xmlns:a16="http://schemas.microsoft.com/office/drawing/2014/main" id="{B6A12324-58C1-4CC5-BB54-FB699C535563}"/>
              </a:ext>
            </a:extLst>
          </p:cNvPr>
          <p:cNvSpPr txBox="1"/>
          <p:nvPr/>
        </p:nvSpPr>
        <p:spPr>
          <a:xfrm>
            <a:off x="76200" y="209551"/>
            <a:ext cx="4678141" cy="4445570"/>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lumMod val="75000"/>
                </a:schemeClr>
              </a:buClr>
              <a:buSzPct val="145000"/>
            </a:pPr>
            <a:r>
              <a:rPr lang="en-US" sz="2400" b="1" u="sng" dirty="0"/>
              <a:t>Overall Impression </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Energy, Leadership &amp; Connection to the Crowd</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Energy and enthusiasm from beginning to end </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Strong leadership for the crowd</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Did the team keep the crowd “Entertained”?</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Did the team “Lead the Crowd” effectively?</a:t>
            </a:r>
          </a:p>
          <a:p>
            <a:pPr marL="285750" indent="-285750" defTabSz="4572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dirty="0"/>
              <a:t>Transitions between components were smooth and effective</a:t>
            </a:r>
            <a:endParaRPr lang="en-US" u="sng" dirty="0"/>
          </a:p>
          <a:p>
            <a:pPr defTabSz="457200">
              <a:lnSpc>
                <a:spcPct val="90000"/>
              </a:lnSpc>
              <a:spcBef>
                <a:spcPct val="20000"/>
              </a:spcBef>
              <a:spcAft>
                <a:spcPts val="600"/>
              </a:spcAft>
              <a:buClr>
                <a:schemeClr val="accent1">
                  <a:lumMod val="75000"/>
                </a:schemeClr>
              </a:buClr>
              <a:buSzPct val="145000"/>
              <a:buFont typeface="Arial"/>
              <a:buChar char="•"/>
            </a:pPr>
            <a:endParaRPr lang="en-US" sz="1300" dirty="0"/>
          </a:p>
        </p:txBody>
      </p:sp>
    </p:spTree>
    <p:extLst>
      <p:ext uri="{BB962C8B-B14F-4D97-AF65-F5344CB8AC3E}">
        <p14:creationId xmlns:p14="http://schemas.microsoft.com/office/powerpoint/2010/main" val="2391436341"/>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130913" y="1253508"/>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t>This concludes the Game Day Introduction Presentation</a:t>
            </a:r>
          </a:p>
          <a:p>
            <a:pPr algn="ctr"/>
            <a:endParaRPr lang="en-US" sz="2400" b="1" dirty="0"/>
          </a:p>
          <a:p>
            <a:pPr algn="ctr"/>
            <a:r>
              <a:rPr lang="en-US" sz="2400" b="1" dirty="0"/>
              <a:t>If you have any questions on this, you can contact:</a:t>
            </a:r>
          </a:p>
          <a:p>
            <a:pPr algn="ctr"/>
            <a:r>
              <a:rPr lang="en-US" sz="2400" dirty="0"/>
              <a:t>Frank Ems at </a:t>
            </a:r>
            <a:r>
              <a:rPr lang="en-US" sz="2400" dirty="0">
                <a:hlinkClick r:id="rId3"/>
              </a:rPr>
              <a:t>fems@varsity.com</a:t>
            </a:r>
            <a:r>
              <a:rPr lang="en-US" sz="2400" dirty="0"/>
              <a:t> or </a:t>
            </a:r>
            <a:r>
              <a:rPr lang="en-US" sz="2400" dirty="0">
                <a:hlinkClick r:id="rId4"/>
              </a:rPr>
              <a:t>mcorning@varsity.com</a:t>
            </a:r>
            <a:endParaRPr lang="en-US" sz="2400" b="1" dirty="0"/>
          </a:p>
        </p:txBody>
      </p:sp>
      <p:pic>
        <p:nvPicPr>
          <p:cNvPr id="3" name="Picture 2" descr="Logo&#10;&#10;Description automatically generated">
            <a:extLst>
              <a:ext uri="{FF2B5EF4-FFF2-40B4-BE49-F238E27FC236}">
                <a16:creationId xmlns:a16="http://schemas.microsoft.com/office/drawing/2014/main" id="{DAEBEACC-B213-424C-9DAC-0D5FCE0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4074658"/>
            <a:ext cx="1952625" cy="952500"/>
          </a:xfrm>
          <a:prstGeom prst="rect">
            <a:avLst/>
          </a:prstGeom>
        </p:spPr>
      </p:pic>
    </p:spTree>
    <p:extLst>
      <p:ext uri="{BB962C8B-B14F-4D97-AF65-F5344CB8AC3E}">
        <p14:creationId xmlns:p14="http://schemas.microsoft.com/office/powerpoint/2010/main" val="1233298650"/>
      </p:ext>
    </p:extLst>
  </p:cSld>
  <p:clrMapOvr>
    <a:masterClrMapping/>
  </p:clrMapOvr>
  <mc:AlternateContent xmlns:mc="http://schemas.openxmlformats.org/markup-compatibility/2006" xmlns:p14="http://schemas.microsoft.com/office/powerpoint/2010/main">
    <mc:Choice Requires="p14">
      <p:transition spd="slow" p14:dur="2000" advTm="11575"/>
    </mc:Choice>
    <mc:Fallback xmlns="">
      <p:transition spd="slow" advTm="11575"/>
    </mc:Fallback>
  </mc:AlternateContent>
  <p:extLst>
    <p:ext uri="{E180D4A7-C9FB-4DFB-919C-405C955672EB}">
      <p14:showEvtLst xmlns:p14="http://schemas.microsoft.com/office/powerpoint/2010/main">
        <p14:playEvt time="126" objId="2"/>
        <p14:stopEvt time="10582"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653507-07B6-4ACE-84BA-366A19C8EFF2}"/>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477179" y="1047750"/>
            <a:ext cx="3666821" cy="3279291"/>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2" name="Group 151">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15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2" name="Shape 112"/>
          <p:cNvSpPr>
            <a:spLocks noGrp="1"/>
          </p:cNvSpPr>
          <p:nvPr>
            <p:ph type="title"/>
          </p:nvPr>
        </p:nvSpPr>
        <p:spPr>
          <a:xfrm>
            <a:off x="333772" y="38103"/>
            <a:ext cx="3781028" cy="857248"/>
          </a:xfrm>
          <a:prstGeom prst="rect">
            <a:avLst/>
          </a:prstGeom>
        </p:spPr>
        <p:txBody>
          <a:bodyPr>
            <a:normAutofit/>
          </a:bodyPr>
          <a:lstStyle>
            <a:lvl1pPr>
              <a:defRPr>
                <a:latin typeface="CorporateSBQ-Regular"/>
                <a:ea typeface="CorporateSBQ-Regular"/>
                <a:cs typeface="CorporateSBQ-Regular"/>
                <a:sym typeface="CorporateSBQ-Regular"/>
              </a:defRPr>
            </a:lvl1pPr>
          </a:lstStyle>
          <a:p>
            <a:pPr algn="l"/>
            <a:r>
              <a:rPr lang="en-US" b="1" dirty="0"/>
              <a:t>What Is Game Day?</a:t>
            </a:r>
          </a:p>
        </p:txBody>
      </p:sp>
      <p:sp>
        <p:nvSpPr>
          <p:cNvPr id="113" name="Shape 113"/>
          <p:cNvSpPr>
            <a:spLocks noGrp="1"/>
          </p:cNvSpPr>
          <p:nvPr>
            <p:ph idx="1"/>
          </p:nvPr>
        </p:nvSpPr>
        <p:spPr>
          <a:xfrm>
            <a:off x="492325" y="784510"/>
            <a:ext cx="4067349" cy="4114800"/>
          </a:xfrm>
          <a:prstGeom prst="rect">
            <a:avLst/>
          </a:prstGeom>
        </p:spPr>
        <p:txBody>
          <a:bodyPr>
            <a:normAutofit/>
          </a:bodyPr>
          <a:lstStyle/>
          <a:p>
            <a:r>
              <a:rPr lang="en-US" dirty="0">
                <a:latin typeface="CorporateSBQ-Light"/>
                <a:cs typeface="CorporateSBQ-Light"/>
              </a:rPr>
              <a:t>Emphasize leadership roles in schools</a:t>
            </a:r>
          </a:p>
          <a:p>
            <a:pPr lvl="1"/>
            <a:r>
              <a:rPr lang="en-US" sz="1800" dirty="0">
                <a:latin typeface="CorporateSBQ-Light"/>
                <a:cs typeface="CorporateSBQ-Light"/>
              </a:rPr>
              <a:t>Stay true to mission and vision</a:t>
            </a:r>
          </a:p>
          <a:p>
            <a:pPr lvl="1"/>
            <a:r>
              <a:rPr lang="en-US" sz="1800" dirty="0">
                <a:latin typeface="CorporateSBQ-Light"/>
                <a:cs typeface="CorporateSBQ-Light"/>
              </a:rPr>
              <a:t>Traditional sideline roles in schools</a:t>
            </a:r>
          </a:p>
          <a:p>
            <a:r>
              <a:rPr lang="en-US" dirty="0">
                <a:latin typeface="CorporateSBQ-Light"/>
                <a:cs typeface="CorporateSBQ-Light"/>
              </a:rPr>
              <a:t>Create opportunities, not limitations</a:t>
            </a:r>
          </a:p>
          <a:p>
            <a:pPr lvl="1"/>
            <a:r>
              <a:rPr lang="en-US" sz="1800" dirty="0">
                <a:latin typeface="CorporateSBQ-Light"/>
                <a:cs typeface="CorporateSBQ-Light"/>
              </a:rPr>
              <a:t>Sideline to performance floor</a:t>
            </a:r>
          </a:p>
          <a:p>
            <a:pPr lvl="1"/>
            <a:r>
              <a:rPr lang="en-US" sz="1800" dirty="0">
                <a:latin typeface="CorporateSBQ-Light"/>
                <a:cs typeface="CorporateSBQ-Light"/>
              </a:rPr>
              <a:t>Opportunity for involving multiple spirit and student groups</a:t>
            </a:r>
          </a:p>
          <a:p>
            <a:r>
              <a:rPr lang="en-US" dirty="0">
                <a:latin typeface="CorporateSBQ-Light"/>
                <a:cs typeface="CorporateSBQ-Light"/>
              </a:rPr>
              <a:t>Keep expenses for schools minimal</a:t>
            </a:r>
          </a:p>
          <a:p>
            <a:pPr lvl="1"/>
            <a:r>
              <a:rPr lang="en-US" sz="1800" dirty="0">
                <a:latin typeface="CorporateSBQ-Light"/>
                <a:cs typeface="CorporateSBQ-Light"/>
              </a:rPr>
              <a:t>No full choreography needed</a:t>
            </a:r>
          </a:p>
          <a:p>
            <a:pPr lvl="1"/>
            <a:r>
              <a:rPr lang="en-US" sz="1800" dirty="0">
                <a:latin typeface="CorporateSBQ-Light"/>
                <a:cs typeface="CorporateSBQ-Light"/>
              </a:rPr>
              <a:t>No music mixes required</a:t>
            </a:r>
          </a:p>
          <a:p>
            <a:pPr marL="0" indent="0" defTabSz="298322">
              <a:lnSpc>
                <a:spcPct val="90000"/>
              </a:lnSpc>
              <a:spcBef>
                <a:spcPts val="450"/>
              </a:spcBef>
              <a:buNone/>
              <a:defRPr sz="2784">
                <a:latin typeface="CorporateSBQ-Light"/>
                <a:ea typeface="CorporateSBQ-Light"/>
                <a:cs typeface="CorporateSBQ-Light"/>
                <a:sym typeface="CorporateSBQ-Light"/>
              </a:defRPr>
            </a:pPr>
            <a:endParaRPr lang="en-US" sz="1200" dirty="0"/>
          </a:p>
        </p:txBody>
      </p:sp>
    </p:spTree>
    <p:extLst>
      <p:ext uri="{BB962C8B-B14F-4D97-AF65-F5344CB8AC3E}">
        <p14:creationId xmlns:p14="http://schemas.microsoft.com/office/powerpoint/2010/main" val="287105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9656"/>
            <a:ext cx="1953297" cy="5167646"/>
            <a:chOff x="2199787" y="-12875"/>
            <a:chExt cx="2679011" cy="6890194"/>
          </a:xfrm>
        </p:grpSpPr>
        <p:sp useBgFill="1">
          <p:nvSpPr>
            <p:cNvPr id="14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5143500"/>
            <a:chOff x="1320800" y="0"/>
            <a:chExt cx="2436813" cy="6858001"/>
          </a:xfrm>
        </p:grpSpPr>
        <p:sp>
          <p:nvSpPr>
            <p:cNvPr id="14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2" name="Shape 112"/>
          <p:cNvSpPr>
            <a:spLocks noGrp="1"/>
          </p:cNvSpPr>
          <p:nvPr>
            <p:ph type="title"/>
          </p:nvPr>
        </p:nvSpPr>
        <p:spPr>
          <a:xfrm>
            <a:off x="2847286" y="1"/>
            <a:ext cx="5509418" cy="742950"/>
          </a:xfrm>
          <a:prstGeom prst="rect">
            <a:avLst/>
          </a:prstGeom>
        </p:spPr>
        <p:txBody>
          <a:bodyPr>
            <a:normAutofit/>
          </a:bodyPr>
          <a:lstStyle>
            <a:lvl1pPr>
              <a:defRPr>
                <a:latin typeface="CorporateSBQ-Regular"/>
                <a:ea typeface="CorporateSBQ-Regular"/>
                <a:cs typeface="CorporateSBQ-Regular"/>
                <a:sym typeface="CorporateSBQ-Regular"/>
              </a:defRPr>
            </a:lvl1pPr>
          </a:lstStyle>
          <a:p>
            <a:r>
              <a:rPr lang="en-US" b="1" dirty="0"/>
              <a:t>Benefits of Game Day</a:t>
            </a:r>
          </a:p>
        </p:txBody>
      </p:sp>
      <p:pic>
        <p:nvPicPr>
          <p:cNvPr id="4" name="Picture 3">
            <a:extLst>
              <a:ext uri="{FF2B5EF4-FFF2-40B4-BE49-F238E27FC236}">
                <a16:creationId xmlns:a16="http://schemas.microsoft.com/office/drawing/2014/main" id="{97110E95-075B-4F3D-903F-EC3A9EFDEB1A}"/>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8128" r="29126" b="3"/>
          <a:stretch/>
        </p:blipFill>
        <p:spPr>
          <a:xfrm>
            <a:off x="20" y="10"/>
            <a:ext cx="2594352" cy="51434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 name="connsiteX0" fmla="*/ 0 w 5448300"/>
              <a:gd name="connsiteY0" fmla="*/ 0 h 6858000"/>
              <a:gd name="connsiteX1" fmla="*/ 3174999 w 5448300"/>
              <a:gd name="connsiteY1" fmla="*/ 0 h 6858000"/>
              <a:gd name="connsiteX2" fmla="*/ 2294466 w 5448300"/>
              <a:gd name="connsiteY2" fmla="*/ 5223932 h 6858000"/>
              <a:gd name="connsiteX3" fmla="*/ 5448300 w 5448300"/>
              <a:gd name="connsiteY3" fmla="*/ 6853767 h 6858000"/>
              <a:gd name="connsiteX4" fmla="*/ 0 w 5448300"/>
              <a:gd name="connsiteY4" fmla="*/ 6858000 h 6858000"/>
              <a:gd name="connsiteX5" fmla="*/ 0 w 5448300"/>
              <a:gd name="connsiteY5" fmla="*/ 0 h 6858000"/>
              <a:gd name="connsiteX0" fmla="*/ 0 w 3458633"/>
              <a:gd name="connsiteY0" fmla="*/ 0 h 6858000"/>
              <a:gd name="connsiteX1" fmla="*/ 3174999 w 3458633"/>
              <a:gd name="connsiteY1" fmla="*/ 0 h 6858000"/>
              <a:gd name="connsiteX2" fmla="*/ 2294466 w 3458633"/>
              <a:gd name="connsiteY2" fmla="*/ 5223932 h 6858000"/>
              <a:gd name="connsiteX3" fmla="*/ 3458633 w 3458633"/>
              <a:gd name="connsiteY3" fmla="*/ 6853767 h 6858000"/>
              <a:gd name="connsiteX4" fmla="*/ 0 w 3458633"/>
              <a:gd name="connsiteY4" fmla="*/ 6858000 h 6858000"/>
              <a:gd name="connsiteX5" fmla="*/ 0 w 34586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113" name="Shape 113"/>
          <p:cNvSpPr>
            <a:spLocks noGrp="1"/>
          </p:cNvSpPr>
          <p:nvPr>
            <p:ph idx="1"/>
          </p:nvPr>
        </p:nvSpPr>
        <p:spPr>
          <a:xfrm>
            <a:off x="2882900" y="819151"/>
            <a:ext cx="6337280" cy="4324350"/>
          </a:xfrm>
          <a:prstGeom prst="rect">
            <a:avLst/>
          </a:prstGeom>
        </p:spPr>
        <p:txBody>
          <a:bodyPr>
            <a:normAutofit/>
          </a:bodyPr>
          <a:lstStyle/>
          <a:p>
            <a:pPr defTabSz="257175">
              <a:lnSpc>
                <a:spcPct val="90000"/>
              </a:lnSpc>
              <a:spcBef>
                <a:spcPts val="563"/>
              </a:spcBef>
              <a:buClr>
                <a:schemeClr val="accent1">
                  <a:lumMod val="75000"/>
                </a:schemeClr>
              </a:buClr>
              <a:buSzPct val="80000"/>
            </a:pPr>
            <a:r>
              <a:rPr lang="en-US" sz="1400" b="1" dirty="0">
                <a:latin typeface="Trebuchet MS" panose="020B0603020202020204"/>
              </a:rPr>
              <a:t>Program growth</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increased participation </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Score sheet structure and skill restrictions</a:t>
            </a:r>
          </a:p>
          <a:p>
            <a:pPr defTabSz="257175">
              <a:lnSpc>
                <a:spcPct val="90000"/>
              </a:lnSpc>
              <a:spcBef>
                <a:spcPts val="563"/>
              </a:spcBef>
              <a:buClr>
                <a:schemeClr val="accent1">
                  <a:lumMod val="75000"/>
                </a:schemeClr>
              </a:buClr>
              <a:buSzPct val="80000"/>
            </a:pPr>
            <a:r>
              <a:rPr lang="en-US" sz="1400" b="1" dirty="0">
                <a:latin typeface="Trebuchet MS" panose="020B0603020202020204"/>
              </a:rPr>
              <a:t>Return to the competitive floor</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Point of entry is easier for teams</a:t>
            </a:r>
          </a:p>
          <a:p>
            <a:pPr defTabSz="257175">
              <a:lnSpc>
                <a:spcPct val="90000"/>
              </a:lnSpc>
              <a:spcBef>
                <a:spcPts val="563"/>
              </a:spcBef>
              <a:buClr>
                <a:schemeClr val="accent1">
                  <a:lumMod val="75000"/>
                </a:schemeClr>
              </a:buClr>
              <a:buSzPct val="80000"/>
            </a:pPr>
            <a:r>
              <a:rPr lang="en-US" sz="1400" b="1" dirty="0">
                <a:latin typeface="Trebuchet MS" panose="020B0603020202020204"/>
              </a:rPr>
              <a:t>Increased positive game presence</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Teams focus on getting better on actual sideline</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Realize that doing well at games is also improving for the competition side</a:t>
            </a:r>
          </a:p>
          <a:p>
            <a:pPr defTabSz="257175">
              <a:lnSpc>
                <a:spcPct val="90000"/>
              </a:lnSpc>
              <a:spcBef>
                <a:spcPts val="563"/>
              </a:spcBef>
              <a:buClr>
                <a:schemeClr val="accent1">
                  <a:lumMod val="75000"/>
                </a:schemeClr>
              </a:buClr>
              <a:buSzPct val="80000"/>
            </a:pPr>
            <a:r>
              <a:rPr lang="en-US" sz="1400" b="1" dirty="0">
                <a:latin typeface="Trebuchet MS" panose="020B0603020202020204"/>
              </a:rPr>
              <a:t>New ways to succeed</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Opens up “competition” to teams not use to competing</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400" dirty="0">
                <a:latin typeface="Trebuchet MS" panose="020B0603020202020204"/>
              </a:rPr>
              <a:t>Allows teams not use to a competition setting to be comfortable and be recognized</a:t>
            </a:r>
          </a:p>
          <a:p>
            <a:pPr lvl="1" defTabSz="257175">
              <a:lnSpc>
                <a:spcPct val="90000"/>
              </a:lnSpc>
              <a:spcBef>
                <a:spcPts val="563"/>
              </a:spcBef>
              <a:buClr>
                <a:schemeClr val="accent1">
                  <a:lumMod val="75000"/>
                </a:schemeClr>
              </a:buClr>
              <a:buSzPct val="80000"/>
              <a:buFont typeface="Arial" panose="020B0604020202020204" pitchFamily="34" charset="0"/>
              <a:buChar char="•"/>
            </a:pPr>
            <a:endParaRPr lang="en-US" sz="900" dirty="0">
              <a:latin typeface="Trebuchet MS" panose="020B0603020202020204"/>
            </a:endParaRPr>
          </a:p>
          <a:p>
            <a:pPr defTabSz="257175">
              <a:lnSpc>
                <a:spcPct val="90000"/>
              </a:lnSpc>
              <a:spcBef>
                <a:spcPts val="563"/>
              </a:spcBef>
              <a:buClr>
                <a:schemeClr val="accent1">
                  <a:lumMod val="75000"/>
                </a:schemeClr>
              </a:buClr>
              <a:buSzPct val="80000"/>
            </a:pPr>
            <a:endParaRPr lang="en-US" sz="900" dirty="0">
              <a:latin typeface="Trebuchet MS" panose="020B0603020202020204"/>
            </a:endParaRPr>
          </a:p>
        </p:txBody>
      </p:sp>
    </p:spTree>
    <p:extLst>
      <p:ext uri="{BB962C8B-B14F-4D97-AF65-F5344CB8AC3E}">
        <p14:creationId xmlns:p14="http://schemas.microsoft.com/office/powerpoint/2010/main" val="105645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89AAE9-66E9-428C-BE24-F99634C38C0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8882" r="15635" b="3"/>
          <a:stretch/>
        </p:blipFill>
        <p:spPr>
          <a:xfrm>
            <a:off x="5169693" y="10"/>
            <a:ext cx="3974307" cy="51434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2" name="Group 151">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15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2" name="Shape 112"/>
          <p:cNvSpPr>
            <a:spLocks noGrp="1"/>
          </p:cNvSpPr>
          <p:nvPr>
            <p:ph type="title"/>
          </p:nvPr>
        </p:nvSpPr>
        <p:spPr>
          <a:xfrm>
            <a:off x="110924" y="1"/>
            <a:ext cx="4975426" cy="853678"/>
          </a:xfrm>
          <a:prstGeom prst="rect">
            <a:avLst/>
          </a:prstGeom>
        </p:spPr>
        <p:txBody>
          <a:bodyPr>
            <a:normAutofit/>
          </a:bodyPr>
          <a:lstStyle>
            <a:lvl1pPr>
              <a:defRPr>
                <a:latin typeface="CorporateSBQ-Regular"/>
                <a:ea typeface="CorporateSBQ-Regular"/>
                <a:cs typeface="CorporateSBQ-Regular"/>
                <a:sym typeface="CorporateSBQ-Regular"/>
              </a:defRPr>
            </a:lvl1pPr>
          </a:lstStyle>
          <a:p>
            <a:pPr algn="l"/>
            <a:r>
              <a:rPr lang="en-US" b="1" dirty="0"/>
              <a:t>Benefits of Game Day - Safety</a:t>
            </a:r>
          </a:p>
        </p:txBody>
      </p:sp>
      <p:sp>
        <p:nvSpPr>
          <p:cNvPr id="113" name="Shape 113"/>
          <p:cNvSpPr>
            <a:spLocks noGrp="1"/>
          </p:cNvSpPr>
          <p:nvPr>
            <p:ph idx="1"/>
          </p:nvPr>
        </p:nvSpPr>
        <p:spPr>
          <a:xfrm>
            <a:off x="110924" y="837350"/>
            <a:ext cx="4563646" cy="4267200"/>
          </a:xfrm>
          <a:prstGeom prst="rect">
            <a:avLst/>
          </a:prstGeom>
        </p:spPr>
        <p:txBody>
          <a:bodyPr>
            <a:normAutofit/>
          </a:bodyPr>
          <a:lstStyle/>
          <a:p>
            <a:pPr defTabSz="257175">
              <a:lnSpc>
                <a:spcPct val="90000"/>
              </a:lnSpc>
              <a:spcBef>
                <a:spcPts val="563"/>
              </a:spcBef>
              <a:buClr>
                <a:schemeClr val="accent1">
                  <a:lumMod val="75000"/>
                </a:schemeClr>
              </a:buClr>
              <a:buSzPct val="80000"/>
            </a:pPr>
            <a:r>
              <a:rPr lang="en-US" sz="2000" b="1" dirty="0">
                <a:latin typeface="Trebuchet MS" panose="020B0603020202020204"/>
              </a:rPr>
              <a:t>Reduced risk of injury</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800" dirty="0">
                <a:latin typeface="Trebuchet MS" panose="020B0603020202020204"/>
              </a:rPr>
              <a:t>Restriction of skills and de-emphasizes tumbling </a:t>
            </a:r>
          </a:p>
          <a:p>
            <a:pPr defTabSz="257175">
              <a:lnSpc>
                <a:spcPct val="90000"/>
              </a:lnSpc>
              <a:spcBef>
                <a:spcPts val="563"/>
              </a:spcBef>
              <a:buClr>
                <a:schemeClr val="accent1">
                  <a:lumMod val="75000"/>
                </a:schemeClr>
              </a:buClr>
              <a:buSzPct val="80000"/>
            </a:pPr>
            <a:r>
              <a:rPr lang="en-US" sz="2000" b="1" dirty="0">
                <a:latin typeface="Trebuchet MS" panose="020B0603020202020204"/>
              </a:rPr>
              <a:t>Does not require the following</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800" dirty="0">
                <a:latin typeface="Trebuchet MS" panose="020B0603020202020204"/>
              </a:rPr>
              <a:t>Extensive Choreography </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800" dirty="0">
                <a:latin typeface="Trebuchet MS" panose="020B0603020202020204"/>
              </a:rPr>
              <a:t>Music costs (still have the copyright issues to address)</a:t>
            </a:r>
          </a:p>
          <a:p>
            <a:pPr lvl="1" defTabSz="257175">
              <a:lnSpc>
                <a:spcPct val="90000"/>
              </a:lnSpc>
              <a:spcBef>
                <a:spcPts val="563"/>
              </a:spcBef>
              <a:buClr>
                <a:schemeClr val="accent1">
                  <a:lumMod val="75000"/>
                </a:schemeClr>
              </a:buClr>
              <a:buSzPct val="80000"/>
              <a:buFont typeface="Arial" panose="020B0604020202020204" pitchFamily="34" charset="0"/>
              <a:buChar char="•"/>
            </a:pPr>
            <a:r>
              <a:rPr lang="en-US" sz="1800" dirty="0">
                <a:latin typeface="Trebuchet MS" panose="020B0603020202020204" pitchFamily="34" charset="0"/>
              </a:rPr>
              <a:t>Heavily emphasize difficulty or individual skill thus potentially limiting participation and increase risk of injury</a:t>
            </a:r>
          </a:p>
          <a:p>
            <a:pPr lvl="1" defTabSz="257175">
              <a:lnSpc>
                <a:spcPct val="90000"/>
              </a:lnSpc>
              <a:spcBef>
                <a:spcPts val="563"/>
              </a:spcBef>
              <a:buClr>
                <a:schemeClr val="accent1">
                  <a:lumMod val="75000"/>
                </a:schemeClr>
              </a:buClr>
              <a:buSzPct val="80000"/>
              <a:buFont typeface="Arial" panose="020B0604020202020204" pitchFamily="34" charset="0"/>
              <a:buChar char="•"/>
            </a:pPr>
            <a:endParaRPr lang="en-US" sz="1400" dirty="0">
              <a:latin typeface="Trebuchet MS" panose="020B0603020202020204"/>
            </a:endParaRPr>
          </a:p>
          <a:p>
            <a:pPr defTabSz="257175">
              <a:lnSpc>
                <a:spcPct val="90000"/>
              </a:lnSpc>
              <a:spcBef>
                <a:spcPts val="563"/>
              </a:spcBef>
              <a:buClr>
                <a:schemeClr val="accent1">
                  <a:lumMod val="75000"/>
                </a:schemeClr>
              </a:buClr>
              <a:buSzPct val="80000"/>
            </a:pPr>
            <a:endParaRPr lang="en-US" sz="1100" dirty="0">
              <a:latin typeface="Trebuchet MS" panose="020B0603020202020204"/>
            </a:endParaRPr>
          </a:p>
        </p:txBody>
      </p:sp>
    </p:spTree>
    <p:extLst>
      <p:ext uri="{BB962C8B-B14F-4D97-AF65-F5344CB8AC3E}">
        <p14:creationId xmlns:p14="http://schemas.microsoft.com/office/powerpoint/2010/main" val="277823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Shape 112"/>
          <p:cNvSpPr>
            <a:spLocks noGrp="1"/>
          </p:cNvSpPr>
          <p:nvPr>
            <p:ph type="title"/>
          </p:nvPr>
        </p:nvSpPr>
        <p:spPr>
          <a:xfrm>
            <a:off x="372084" y="514350"/>
            <a:ext cx="2057400" cy="3829050"/>
          </a:xfrm>
          <a:prstGeom prst="rect">
            <a:avLst/>
          </a:prstGeom>
        </p:spPr>
        <p:txBody>
          <a:bodyPr>
            <a:normAutofit/>
          </a:bodyPr>
          <a:lstStyle>
            <a:lvl1pPr>
              <a:defRPr>
                <a:latin typeface="CorporateSBQ-Regular"/>
                <a:ea typeface="CorporateSBQ-Regular"/>
                <a:cs typeface="CorporateSBQ-Regular"/>
                <a:sym typeface="CorporateSBQ-Regular"/>
              </a:defRPr>
            </a:lvl1pPr>
          </a:lstStyle>
          <a:p>
            <a:r>
              <a:rPr lang="en-US" sz="4400" b="1" dirty="0">
                <a:solidFill>
                  <a:srgbClr val="FFFFFF"/>
                </a:solidFill>
              </a:rPr>
              <a:t>Why Now?</a:t>
            </a:r>
          </a:p>
        </p:txBody>
      </p:sp>
      <p:grpSp>
        <p:nvGrpSpPr>
          <p:cNvPr id="122" name="Group 121">
            <a:extLst>
              <a:ext uri="{FF2B5EF4-FFF2-40B4-BE49-F238E27FC236}">
                <a16:creationId xmlns:a16="http://schemas.microsoft.com/office/drawing/2014/main"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143500"/>
            <a:chOff x="1320800" y="0"/>
            <a:chExt cx="2436813" cy="6858001"/>
          </a:xfrm>
        </p:grpSpPr>
        <p:sp>
          <p:nvSpPr>
            <p:cNvPr id="12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3" name="Shape 113"/>
          <p:cNvSpPr>
            <a:spLocks noGrp="1"/>
          </p:cNvSpPr>
          <p:nvPr>
            <p:ph idx="1"/>
          </p:nvPr>
        </p:nvSpPr>
        <p:spPr>
          <a:xfrm>
            <a:off x="3787823" y="514350"/>
            <a:ext cx="5229971" cy="3962400"/>
          </a:xfrm>
          <a:prstGeom prst="rect">
            <a:avLst/>
          </a:prstGeom>
        </p:spPr>
        <p:txBody>
          <a:bodyPr>
            <a:normAutofit fontScale="92500"/>
          </a:bodyPr>
          <a:lstStyle/>
          <a:p>
            <a:pPr defTabSz="257175">
              <a:spcBef>
                <a:spcPts val="563"/>
              </a:spcBef>
              <a:buSzPct val="80000"/>
              <a:buFont typeface="Wingdings" panose="05000000000000000000" pitchFamily="2" charset="2"/>
              <a:buChar char="§"/>
            </a:pPr>
            <a:r>
              <a:rPr lang="en-US" sz="2400" dirty="0">
                <a:latin typeface="Trebuchet MS" panose="020B0603020202020204"/>
              </a:rPr>
              <a:t>With recent changes to competitive parameters, this retains the components of traditional cheerleading.</a:t>
            </a:r>
          </a:p>
          <a:p>
            <a:pPr defTabSz="257175">
              <a:spcBef>
                <a:spcPts val="563"/>
              </a:spcBef>
              <a:buSzPct val="80000"/>
              <a:buFont typeface="Wingdings" panose="05000000000000000000" pitchFamily="2" charset="2"/>
              <a:buChar char="§"/>
            </a:pPr>
            <a:r>
              <a:rPr lang="en-US" sz="2400" dirty="0">
                <a:latin typeface="Trebuchet MS" panose="020B0603020202020204"/>
              </a:rPr>
              <a:t>The recent decline in the number of teams competing.</a:t>
            </a:r>
          </a:p>
          <a:p>
            <a:pPr defTabSz="257175">
              <a:spcBef>
                <a:spcPts val="563"/>
              </a:spcBef>
              <a:buSzPct val="80000"/>
              <a:buFont typeface="Wingdings" panose="05000000000000000000" pitchFamily="2" charset="2"/>
              <a:buChar char="§"/>
            </a:pPr>
            <a:r>
              <a:rPr lang="en-US" sz="2400" dirty="0">
                <a:latin typeface="Trebuchet MS" panose="020B0603020202020204"/>
              </a:rPr>
              <a:t>Decrease in the presence of cheerleading teams at high schools.</a:t>
            </a:r>
          </a:p>
          <a:p>
            <a:pPr defTabSz="257175">
              <a:spcBef>
                <a:spcPts val="563"/>
              </a:spcBef>
              <a:buSzPct val="80000"/>
              <a:buFont typeface="Wingdings" panose="05000000000000000000" pitchFamily="2" charset="2"/>
              <a:buChar char="§"/>
            </a:pPr>
            <a:r>
              <a:rPr lang="en-US" sz="2400" dirty="0">
                <a:latin typeface="Trebuchet MS" panose="020B0603020202020204"/>
              </a:rPr>
              <a:t>Decreased cheerleading presence at school and community events.</a:t>
            </a:r>
          </a:p>
          <a:p>
            <a:pPr marL="0" indent="0" defTabSz="298322">
              <a:spcBef>
                <a:spcPts val="450"/>
              </a:spcBef>
              <a:buNone/>
              <a:defRPr sz="2784">
                <a:latin typeface="CorporateSBQ-Light"/>
                <a:ea typeface="CorporateSBQ-Light"/>
                <a:cs typeface="CorporateSBQ-Light"/>
                <a:sym typeface="CorporateSBQ-Light"/>
              </a:defRPr>
            </a:pPr>
            <a:endParaRPr lang="en-US" sz="1500" dirty="0"/>
          </a:p>
        </p:txBody>
      </p:sp>
      <p:pic>
        <p:nvPicPr>
          <p:cNvPr id="3" name="Picture 2" descr="Logo, company name&#10;&#10;Description automatically generated">
            <a:extLst>
              <a:ext uri="{FF2B5EF4-FFF2-40B4-BE49-F238E27FC236}">
                <a16:creationId xmlns:a16="http://schemas.microsoft.com/office/drawing/2014/main" id="{B0C3459A-A57B-4054-A908-05B86F0EF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3" y="3657600"/>
            <a:ext cx="2019300" cy="1200150"/>
          </a:xfrm>
          <a:prstGeom prst="rect">
            <a:avLst/>
          </a:prstGeom>
        </p:spPr>
      </p:pic>
    </p:spTree>
    <p:extLst>
      <p:ext uri="{BB962C8B-B14F-4D97-AF65-F5344CB8AC3E}">
        <p14:creationId xmlns:p14="http://schemas.microsoft.com/office/powerpoint/2010/main" val="391045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Shape 118"/>
          <p:cNvSpPr>
            <a:spLocks noGrp="1"/>
          </p:cNvSpPr>
          <p:nvPr>
            <p:ph type="title"/>
          </p:nvPr>
        </p:nvSpPr>
        <p:spPr>
          <a:xfrm>
            <a:off x="372084" y="514350"/>
            <a:ext cx="2057400" cy="3829050"/>
          </a:xfrm>
          <a:prstGeom prst="rect">
            <a:avLst/>
          </a:prstGeom>
        </p:spPr>
        <p:txBody>
          <a:bodyPr>
            <a:normAutofit/>
          </a:bodyPr>
          <a:lstStyle>
            <a:lvl1pPr>
              <a:defRPr>
                <a:latin typeface="CorporateSBQ-Regular"/>
                <a:ea typeface="CorporateSBQ-Regular"/>
                <a:cs typeface="CorporateSBQ-Regular"/>
                <a:sym typeface="CorporateSBQ-Regular"/>
              </a:defRPr>
            </a:lvl1pPr>
          </a:lstStyle>
          <a:p>
            <a:r>
              <a:rPr lang="en-US" sz="3600" b="1" dirty="0">
                <a:solidFill>
                  <a:srgbClr val="FFFFFF"/>
                </a:solidFill>
              </a:rPr>
              <a:t>How Are Teams Judged</a:t>
            </a:r>
          </a:p>
        </p:txBody>
      </p:sp>
      <p:grpSp>
        <p:nvGrpSpPr>
          <p:cNvPr id="151" name="Group 150">
            <a:extLst>
              <a:ext uri="{FF2B5EF4-FFF2-40B4-BE49-F238E27FC236}">
                <a16:creationId xmlns:a16="http://schemas.microsoft.com/office/drawing/2014/main"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143500"/>
            <a:chOff x="1320800" y="0"/>
            <a:chExt cx="2436813" cy="6858001"/>
          </a:xfrm>
        </p:grpSpPr>
        <p:sp>
          <p:nvSpPr>
            <p:cNvPr id="152"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3"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4"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5"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6"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19" name="Shape 119"/>
          <p:cNvSpPr>
            <a:spLocks noGrp="1"/>
          </p:cNvSpPr>
          <p:nvPr>
            <p:ph idx="1"/>
          </p:nvPr>
        </p:nvSpPr>
        <p:spPr>
          <a:xfrm>
            <a:off x="3565006" y="285750"/>
            <a:ext cx="5306171" cy="2057400"/>
          </a:xfrm>
          <a:prstGeom prst="rect">
            <a:avLst/>
          </a:prstGeom>
        </p:spPr>
        <p:txBody>
          <a:bodyPr>
            <a:normAutofit/>
          </a:bodyPr>
          <a:lstStyle>
            <a:lvl1pPr>
              <a:defRPr>
                <a:latin typeface="CorporateSBQ-Light"/>
                <a:ea typeface="CorporateSBQ-Light"/>
                <a:cs typeface="CorporateSBQ-Light"/>
                <a:sym typeface="CorporateSBQ-Light"/>
              </a:defRPr>
            </a:lvl1pPr>
          </a:lstStyle>
          <a:p>
            <a:r>
              <a:rPr lang="en-US" sz="2000" dirty="0"/>
              <a:t>Teams are judged on execution, crowd effectiveness, energy, and overall performance</a:t>
            </a:r>
          </a:p>
          <a:p>
            <a:r>
              <a:rPr lang="en-US" sz="2000" dirty="0"/>
              <a:t>Deductions are still in place for Game Day and crowd-readiness and perfection is CRITICAL</a:t>
            </a:r>
          </a:p>
        </p:txBody>
      </p:sp>
      <p:pic>
        <p:nvPicPr>
          <p:cNvPr id="5" name="Picture 4">
            <a:extLst>
              <a:ext uri="{FF2B5EF4-FFF2-40B4-BE49-F238E27FC236}">
                <a16:creationId xmlns:a16="http://schemas.microsoft.com/office/drawing/2014/main" id="{98439F59-3300-428F-A060-79AFFB391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655121"/>
            <a:ext cx="488379" cy="488379"/>
          </a:xfrm>
          <a:prstGeom prst="rect">
            <a:avLst/>
          </a:prstGeom>
        </p:spPr>
      </p:pic>
      <p:pic>
        <p:nvPicPr>
          <p:cNvPr id="3" name="Picture 2">
            <a:extLst>
              <a:ext uri="{FF2B5EF4-FFF2-40B4-BE49-F238E27FC236}">
                <a16:creationId xmlns:a16="http://schemas.microsoft.com/office/drawing/2014/main" id="{E2B125D6-CD1D-4131-8D55-D95E11ABDD42}"/>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4930360" y="2408918"/>
            <a:ext cx="2909446" cy="24686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19DF8E7-6A7B-49DA-8FBB-1AD571345FB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22683" r="11833" b="3"/>
          <a:stretch/>
        </p:blipFill>
        <p:spPr>
          <a:xfrm>
            <a:off x="5236026" y="-244180"/>
            <a:ext cx="3974307" cy="51434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4" name="Group 43">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5143500"/>
            <a:chOff x="1320800" y="0"/>
            <a:chExt cx="2436813" cy="6858001"/>
          </a:xfrm>
        </p:grpSpPr>
        <p:sp>
          <p:nvSpPr>
            <p:cNvPr id="4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Rectangle 2"/>
          <p:cNvSpPr/>
          <p:nvPr/>
        </p:nvSpPr>
        <p:spPr>
          <a:xfrm>
            <a:off x="-228600" y="76795"/>
            <a:ext cx="3554896" cy="923330"/>
          </a:xfrm>
          <a:prstGeom prst="rect">
            <a:avLst/>
          </a:prstGeom>
        </p:spPr>
        <p:txBody>
          <a:bodyPr wrap="square">
            <a:spAutoFit/>
          </a:bodyPr>
          <a:lstStyle/>
          <a:p>
            <a:pPr lvl="0" algn="ctr" fontAlgn="base">
              <a:spcBef>
                <a:spcPct val="0"/>
              </a:spcBef>
              <a:spcAft>
                <a:spcPts val="600"/>
              </a:spcAft>
              <a:tabLst>
                <a:tab pos="1308100" algn="l"/>
              </a:tabLst>
            </a:pPr>
            <a:r>
              <a:rPr lang="en-US" sz="5400" b="1" dirty="0">
                <a:latin typeface="Calibri" pitchFamily="34" charset="0"/>
                <a:ea typeface="Calibri" pitchFamily="34" charset="0"/>
                <a:cs typeface="Times New Roman" pitchFamily="18" charset="0"/>
              </a:rPr>
              <a:t>Format</a:t>
            </a:r>
            <a:endParaRPr lang="en-US" sz="5400" dirty="0">
              <a:latin typeface="Arial" pitchFamily="34" charset="0"/>
            </a:endParaRPr>
          </a:p>
        </p:txBody>
      </p:sp>
      <p:pic>
        <p:nvPicPr>
          <p:cNvPr id="5" name="Picture 4">
            <a:extLst>
              <a:ext uri="{FF2B5EF4-FFF2-40B4-BE49-F238E27FC236}">
                <a16:creationId xmlns:a16="http://schemas.microsoft.com/office/drawing/2014/main" id="{185C1368-54A4-41A1-8623-30A7F04C8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4655121"/>
            <a:ext cx="488379" cy="488379"/>
          </a:xfrm>
          <a:prstGeom prst="rect">
            <a:avLst/>
          </a:prstGeom>
        </p:spPr>
      </p:pic>
      <p:sp>
        <p:nvSpPr>
          <p:cNvPr id="8" name="Rectangle 7">
            <a:extLst>
              <a:ext uri="{FF2B5EF4-FFF2-40B4-BE49-F238E27FC236}">
                <a16:creationId xmlns:a16="http://schemas.microsoft.com/office/drawing/2014/main" id="{F0B47E8A-4C0E-4045-9B2B-9786CE7C0E2D}"/>
              </a:ext>
            </a:extLst>
          </p:cNvPr>
          <p:cNvSpPr/>
          <p:nvPr/>
        </p:nvSpPr>
        <p:spPr>
          <a:xfrm>
            <a:off x="534483" y="1287660"/>
            <a:ext cx="4007421" cy="3266480"/>
          </a:xfrm>
          <a:prstGeom prst="rect">
            <a:avLst/>
          </a:prstGeom>
        </p:spPr>
        <p:txBody>
          <a:bodyPr/>
          <a:lstStyle/>
          <a:p>
            <a:pPr lvl="0"/>
            <a:r>
              <a:rPr lang="en-US" sz="2800" b="1" u="sng" dirty="0"/>
              <a:t>Executed in this order:</a:t>
            </a:r>
            <a:endParaRPr lang="en-US" sz="2800" dirty="0"/>
          </a:p>
          <a:p>
            <a:pPr lvl="1">
              <a:buChar char="•"/>
            </a:pPr>
            <a:r>
              <a:rPr lang="en-US" sz="2800" dirty="0"/>
              <a:t>Band Chant</a:t>
            </a:r>
          </a:p>
          <a:p>
            <a:pPr lvl="1">
              <a:buChar char="•"/>
            </a:pPr>
            <a:r>
              <a:rPr lang="en-US" sz="2800" dirty="0"/>
              <a:t>Situational Sideline</a:t>
            </a:r>
          </a:p>
          <a:p>
            <a:pPr lvl="1">
              <a:buChar char="•"/>
            </a:pPr>
            <a:r>
              <a:rPr lang="en-US" sz="2800" dirty="0"/>
              <a:t>Crowd Leading Cheer</a:t>
            </a:r>
          </a:p>
          <a:p>
            <a:pPr lvl="1">
              <a:buChar char="•"/>
            </a:pPr>
            <a:r>
              <a:rPr lang="en-US" sz="2800" dirty="0"/>
              <a:t>Fight Song</a:t>
            </a:r>
          </a:p>
          <a:p>
            <a:pPr lvl="0"/>
            <a:endParaRPr lang="en-US" dirty="0"/>
          </a:p>
          <a:p>
            <a:pPr lvl="0"/>
            <a:r>
              <a:rPr lang="en-US" dirty="0"/>
              <a:t>**3:00 minute Total Time Limit**</a:t>
            </a:r>
          </a:p>
        </p:txBody>
      </p:sp>
    </p:spTree>
    <p:extLst>
      <p:ext uri="{BB962C8B-B14F-4D97-AF65-F5344CB8AC3E}">
        <p14:creationId xmlns:p14="http://schemas.microsoft.com/office/powerpoint/2010/main" val="1748680362"/>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38634"/>
            <a:ext cx="3554896" cy="523220"/>
          </a:xfrm>
          <a:prstGeom prst="rect">
            <a:avLst/>
          </a:prstGeom>
        </p:spPr>
        <p:txBody>
          <a:bodyPr wrap="square">
            <a:spAutoFit/>
          </a:bodyPr>
          <a:lstStyle/>
          <a:p>
            <a:pPr lvl="0" algn="ctr" fontAlgn="base">
              <a:spcBef>
                <a:spcPct val="0"/>
              </a:spcBef>
              <a:spcAft>
                <a:spcPct val="0"/>
              </a:spcAft>
              <a:tabLst>
                <a:tab pos="1308100" algn="l"/>
              </a:tabLst>
            </a:pPr>
            <a:r>
              <a:rPr lang="en-US" sz="2800" b="1" dirty="0">
                <a:latin typeface="Calibri" pitchFamily="34" charset="0"/>
                <a:ea typeface="Calibri" pitchFamily="34" charset="0"/>
                <a:cs typeface="Times New Roman" pitchFamily="18" charset="0"/>
              </a:rPr>
              <a:t>Overview</a:t>
            </a:r>
            <a:endParaRPr lang="en-US" sz="2800" dirty="0">
              <a:latin typeface="Arial" pitchFamily="34" charset="0"/>
            </a:endParaRPr>
          </a:p>
        </p:txBody>
      </p:sp>
      <p:sp>
        <p:nvSpPr>
          <p:cNvPr id="2" name="TextBox 1">
            <a:extLst>
              <a:ext uri="{FF2B5EF4-FFF2-40B4-BE49-F238E27FC236}">
                <a16:creationId xmlns:a16="http://schemas.microsoft.com/office/drawing/2014/main" id="{B6A12324-58C1-4CC5-BB54-FB699C535563}"/>
              </a:ext>
            </a:extLst>
          </p:cNvPr>
          <p:cNvSpPr txBox="1"/>
          <p:nvPr/>
        </p:nvSpPr>
        <p:spPr>
          <a:xfrm>
            <a:off x="1676400" y="590550"/>
            <a:ext cx="7239000" cy="4216539"/>
          </a:xfrm>
          <a:prstGeom prst="rect">
            <a:avLst/>
          </a:prstGeom>
          <a:noFill/>
        </p:spPr>
        <p:txBody>
          <a:bodyPr wrap="square" rtlCol="0">
            <a:spAutoFit/>
          </a:bodyPr>
          <a:lstStyle/>
          <a:p>
            <a:r>
              <a:rPr lang="en-US" sz="2000" b="1" u="sng" dirty="0"/>
              <a:t>Band Chant </a:t>
            </a:r>
          </a:p>
          <a:p>
            <a:r>
              <a:rPr lang="en-US" sz="1600" dirty="0"/>
              <a:t>The Band Chant will be consistent with traditional band chants used by teams on sidelines across the country. Teams should demonstrate spirit and enthusiasm while entering the performance floor and before the music begins. A cue will </a:t>
            </a:r>
            <a:r>
              <a:rPr lang="en-US" sz="1600" b="1" dirty="0"/>
              <a:t>not</a:t>
            </a:r>
            <a:r>
              <a:rPr lang="en-US" sz="1600" dirty="0"/>
              <a:t> be given to start the Band Chant. Once the music begins, the teams cannot incorporate any skills other than kicks and jumps, just like summer camp. Squads should utilize spirit raising props and focus on creative movements such as level changes or ripples, execution of the material and encouraging the crowd to participate.</a:t>
            </a:r>
          </a:p>
          <a:p>
            <a:endParaRPr lang="en-US" sz="2000" b="1" u="sng" dirty="0"/>
          </a:p>
          <a:p>
            <a:r>
              <a:rPr lang="en-US" sz="2000" b="1" u="sng" dirty="0"/>
              <a:t>Situational Sideline</a:t>
            </a:r>
          </a:p>
          <a:p>
            <a:r>
              <a:rPr lang="en-US" sz="1600" dirty="0"/>
              <a:t>Following the Band Chant, the announcer will provide a cue for offense or defense. Teams should wait until the announcer finishes the cue and show the proper response to the game day situation. Squads should focus on crowd effectiveness, motion technique and skills relevant to a game day environment. NOTE: It is a requirement to incorporate skills into the Sideline (stunts and/or tumbling, if the division allows). Please review skill restrictions.</a:t>
            </a:r>
          </a:p>
        </p:txBody>
      </p:sp>
    </p:spTree>
    <p:extLst>
      <p:ext uri="{BB962C8B-B14F-4D97-AF65-F5344CB8AC3E}">
        <p14:creationId xmlns:p14="http://schemas.microsoft.com/office/powerpoint/2010/main" val="1507498388"/>
      </p:ext>
    </p:extLst>
  </p:cSld>
  <p:clrMapOvr>
    <a:masterClrMapping/>
  </p:clrMapOvr>
  <p:extLst>
    <p:ext uri="{E180D4A7-C9FB-4DFB-919C-405C955672EB}">
      <p14:showEvtLst xmlns:p14="http://schemas.microsoft.com/office/powerpoint/2010/main">
        <p14:playEvt time="0" objId="5"/>
        <p14:stopEvt time="36978" objId="5"/>
      </p14:showEvt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17971</TotalTime>
  <Words>1981</Words>
  <Application>Microsoft Office PowerPoint</Application>
  <PresentationFormat>On-screen Show (16:9)</PresentationFormat>
  <Paragraphs>249</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Corbel</vt:lpstr>
      <vt:lpstr>CorporateSBQ-Light</vt:lpstr>
      <vt:lpstr>CorporateSBQ-Regular</vt:lpstr>
      <vt:lpstr>Times New Roman</vt:lpstr>
      <vt:lpstr>Trebuchet MS</vt:lpstr>
      <vt:lpstr>Wingdings</vt:lpstr>
      <vt:lpstr>Wingdings 3</vt:lpstr>
      <vt:lpstr>Parallax</vt:lpstr>
      <vt:lpstr>PowerPoint Presentation</vt:lpstr>
      <vt:lpstr>What Is Game Day?</vt:lpstr>
      <vt:lpstr>What Is Game Day?</vt:lpstr>
      <vt:lpstr>Benefits of Game Day</vt:lpstr>
      <vt:lpstr>Benefits of Game Day - Safety</vt:lpstr>
      <vt:lpstr>Why Now?</vt:lpstr>
      <vt:lpstr>How Are Teams Judged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Courtenay Carrel</dc:creator>
  <cp:lastModifiedBy>Jennifer Simmons</cp:lastModifiedBy>
  <cp:revision>14</cp:revision>
  <dcterms:created xsi:type="dcterms:W3CDTF">2019-09-10T19:07:26Z</dcterms:created>
  <dcterms:modified xsi:type="dcterms:W3CDTF">2021-09-12T18:34:22Z</dcterms:modified>
</cp:coreProperties>
</file>